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6" r:id="rId24"/>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176" autoAdjust="0"/>
    <p:restoredTop sz="94660"/>
  </p:normalViewPr>
  <p:slideViewPr>
    <p:cSldViewPr snapToGrid="0">
      <p:cViewPr>
        <p:scale>
          <a:sx n="65" d="100"/>
          <a:sy n="65" d="100"/>
        </p:scale>
        <p:origin x="-990"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064422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87577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26573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3649127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74921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D0C088B6-AC00-48F1-AED3-9D31397FC04B}" type="datetimeFigureOut">
              <a:rPr lang="en-US" smtClean="0"/>
              <a:t>2/13/2024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1577162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D0C088B6-AC00-48F1-AED3-9D31397FC04B}" type="datetimeFigureOut">
              <a:rPr lang="en-US" smtClean="0"/>
              <a:t>2/13/2024</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07967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D0C088B6-AC00-48F1-AED3-9D31397FC04B}" type="datetimeFigureOut">
              <a:rPr lang="en-US" smtClean="0"/>
              <a:t>2/13/2024</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411003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0C088B6-AC00-48F1-AED3-9D31397FC04B}" type="datetimeFigureOut">
              <a:rPr lang="en-US" smtClean="0"/>
              <a:t>2/13/2024</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46040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0C088B6-AC00-48F1-AED3-9D31397FC04B}" type="datetimeFigureOut">
              <a:rPr lang="en-US" smtClean="0"/>
              <a:t>2/13/2024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106295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D0C088B6-AC00-48F1-AED3-9D31397FC04B}" type="datetimeFigureOut">
              <a:rPr lang="en-US" smtClean="0"/>
              <a:t>2/13/2024</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F848814-06B9-4889-88BF-58A0028A5B11}" type="slidenum">
              <a:rPr lang="en-US" smtClean="0"/>
              <a:t>‹#›</a:t>
            </a:fld>
            <a:endParaRPr lang="en-US"/>
          </a:p>
        </p:txBody>
      </p:sp>
    </p:spTree>
    <p:extLst>
      <p:ext uri="{BB962C8B-B14F-4D97-AF65-F5344CB8AC3E}">
        <p14:creationId xmlns:p14="http://schemas.microsoft.com/office/powerpoint/2010/main" val="2035075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0C088B6-AC00-48F1-AED3-9D31397FC04B}" type="datetimeFigureOut">
              <a:rPr lang="en-US" smtClean="0"/>
              <a:t>2/13/2024</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F848814-06B9-4889-88BF-58A0028A5B11}" type="slidenum">
              <a:rPr lang="en-US" smtClean="0"/>
              <a:t>‹#›</a:t>
            </a:fld>
            <a:endParaRPr lang="en-US"/>
          </a:p>
        </p:txBody>
      </p:sp>
    </p:spTree>
    <p:extLst>
      <p:ext uri="{BB962C8B-B14F-4D97-AF65-F5344CB8AC3E}">
        <p14:creationId xmlns:p14="http://schemas.microsoft.com/office/powerpoint/2010/main" val="2576863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86741"/>
          </a:xfrm>
        </p:spPr>
        <p:txBody>
          <a:bodyPr>
            <a:normAutofit/>
          </a:bodyPr>
          <a:lstStyle/>
          <a:p>
            <a:pPr algn="r"/>
            <a:r>
              <a:rPr lang="en-US" sz="2400" dirty="0" smtClean="0">
                <a:latin typeface="+mn-lt"/>
              </a:rPr>
              <a:t>University of </a:t>
            </a:r>
            <a:r>
              <a:rPr lang="en-US" sz="2400" dirty="0" err="1" smtClean="0">
                <a:latin typeface="+mn-lt"/>
              </a:rPr>
              <a:t>Basrah</a:t>
            </a:r>
            <a:r>
              <a:rPr lang="en-US" sz="2400" dirty="0" smtClean="0">
                <a:latin typeface="+mn-lt"/>
              </a:rPr>
              <a:t>	</a:t>
            </a:r>
            <a:br>
              <a:rPr lang="en-US" sz="2400" dirty="0" smtClean="0">
                <a:latin typeface="+mn-lt"/>
              </a:rPr>
            </a:br>
            <a:r>
              <a:rPr lang="en-US" sz="2400" dirty="0" smtClean="0">
                <a:latin typeface="+mn-lt"/>
              </a:rPr>
              <a:t>College of Nursing</a:t>
            </a:r>
            <a:endParaRPr lang="en-US" sz="2400" dirty="0">
              <a:latin typeface="+mn-lt"/>
            </a:endParaRPr>
          </a:p>
        </p:txBody>
      </p:sp>
      <p:sp>
        <p:nvSpPr>
          <p:cNvPr id="3" name="عنوان فرعي 2"/>
          <p:cNvSpPr>
            <a:spLocks noGrp="1"/>
          </p:cNvSpPr>
          <p:nvPr>
            <p:ph type="subTitle" idx="1"/>
          </p:nvPr>
        </p:nvSpPr>
        <p:spPr>
          <a:xfrm>
            <a:off x="450761" y="2768957"/>
            <a:ext cx="11256135" cy="3322749"/>
          </a:xfrm>
        </p:spPr>
        <p:txBody>
          <a:bodyPr/>
          <a:lstStyle/>
          <a:p>
            <a:r>
              <a:rPr lang="en-US" sz="2800" b="1" dirty="0" smtClean="0"/>
              <a:t>Management &amp;Leadership in Nursing</a:t>
            </a:r>
          </a:p>
          <a:p>
            <a:pPr algn="l"/>
            <a:endParaRPr lang="en-US" dirty="0" smtClean="0"/>
          </a:p>
          <a:p>
            <a:r>
              <a:rPr lang="en-US" sz="2800" b="1" dirty="0" smtClean="0"/>
              <a:t>Nursing Administration </a:t>
            </a:r>
          </a:p>
          <a:p>
            <a:pPr algn="l"/>
            <a:r>
              <a:rPr lang="en-US" b="1" dirty="0" smtClean="0"/>
              <a:t>Second lecture </a:t>
            </a:r>
          </a:p>
          <a:p>
            <a:pPr algn="l"/>
            <a:r>
              <a:rPr lang="en-US" b="1" dirty="0" smtClean="0"/>
              <a:t>Prepared by :- assist </a:t>
            </a:r>
            <a:r>
              <a:rPr lang="en-US" b="1" dirty="0" err="1" smtClean="0"/>
              <a:t>lec</a:t>
            </a:r>
            <a:r>
              <a:rPr lang="en-US" b="1" dirty="0" smtClean="0"/>
              <a:t>. Noor </a:t>
            </a:r>
            <a:r>
              <a:rPr lang="en-US" b="1" dirty="0" err="1" smtClean="0"/>
              <a:t>salah</a:t>
            </a:r>
            <a:r>
              <a:rPr lang="en-US" b="1" dirty="0" smtClean="0"/>
              <a:t> </a:t>
            </a:r>
            <a:r>
              <a:rPr lang="en-US" b="1" dirty="0" err="1" smtClean="0"/>
              <a:t>shreef</a:t>
            </a:r>
            <a:endParaRPr lang="en-US" b="1" dirty="0"/>
          </a:p>
        </p:txBody>
      </p:sp>
      <p:pic>
        <p:nvPicPr>
          <p:cNvPr id="4" name="صورة 3"/>
          <p:cNvPicPr>
            <a:picLocks noChangeAspect="1"/>
          </p:cNvPicPr>
          <p:nvPr/>
        </p:nvPicPr>
        <p:blipFill>
          <a:blip r:embed="rId2"/>
          <a:stretch>
            <a:fillRect/>
          </a:stretch>
        </p:blipFill>
        <p:spPr>
          <a:xfrm>
            <a:off x="1524000" y="1066083"/>
            <a:ext cx="2060627" cy="1322947"/>
          </a:xfrm>
          <a:prstGeom prst="rect">
            <a:avLst/>
          </a:prstGeom>
        </p:spPr>
      </p:pic>
    </p:spTree>
    <p:extLst>
      <p:ext uri="{BB962C8B-B14F-4D97-AF65-F5344CB8AC3E}">
        <p14:creationId xmlns:p14="http://schemas.microsoft.com/office/powerpoint/2010/main" val="3914729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29152"/>
            <a:ext cx="6651523" cy="962230"/>
          </a:xfrm>
        </p:spPr>
        <p:txBody>
          <a:bodyPr/>
          <a:lstStyle/>
          <a:p>
            <a:pPr algn="l"/>
            <a:r>
              <a:rPr lang="en-US" b="1" dirty="0">
                <a:solidFill>
                  <a:srgbClr val="FF0000"/>
                </a:solidFill>
              </a:rPr>
              <a:t>Roles of Nurse </a:t>
            </a:r>
            <a:r>
              <a:rPr lang="en-US" b="1" dirty="0" smtClean="0">
                <a:solidFill>
                  <a:srgbClr val="FF0000"/>
                </a:solidFill>
              </a:rPr>
              <a:t>Coordinator</a:t>
            </a:r>
            <a:endParaRPr lang="en-US" dirty="0">
              <a:solidFill>
                <a:srgbClr val="FF0000"/>
              </a:solidFill>
            </a:endParaRPr>
          </a:p>
        </p:txBody>
      </p:sp>
      <p:sp>
        <p:nvSpPr>
          <p:cNvPr id="3" name="عنصر نائب للمحتوى 2"/>
          <p:cNvSpPr>
            <a:spLocks noGrp="1"/>
          </p:cNvSpPr>
          <p:nvPr>
            <p:ph idx="1"/>
          </p:nvPr>
        </p:nvSpPr>
        <p:spPr>
          <a:xfrm>
            <a:off x="339213" y="1339403"/>
            <a:ext cx="11665974" cy="3778287"/>
          </a:xfrm>
        </p:spPr>
        <p:txBody>
          <a:bodyPr>
            <a:normAutofit/>
          </a:bodyPr>
          <a:lstStyle/>
          <a:p>
            <a:pPr marL="0" indent="0" algn="l">
              <a:buNone/>
            </a:pPr>
            <a:r>
              <a:rPr lang="en-US" dirty="0" smtClean="0"/>
              <a:t>1</a:t>
            </a:r>
            <a:r>
              <a:rPr lang="en-US" dirty="0" smtClean="0"/>
              <a:t>. Purchasing and distributing supplies.</a:t>
            </a:r>
          </a:p>
          <a:p>
            <a:pPr marL="0" indent="0" algn="l">
              <a:buNone/>
            </a:pPr>
            <a:r>
              <a:rPr lang="en-US" dirty="0" smtClean="0"/>
              <a:t>2. Directing the work of administrative and nursing </a:t>
            </a:r>
            <a:r>
              <a:rPr lang="en-US" dirty="0" smtClean="0"/>
              <a:t>staff.</a:t>
            </a:r>
          </a:p>
          <a:p>
            <a:pPr marL="0" indent="0" algn="l">
              <a:buNone/>
            </a:pPr>
            <a:r>
              <a:rPr lang="en-US" dirty="0" smtClean="0"/>
              <a:t>3</a:t>
            </a:r>
            <a:r>
              <a:rPr lang="en-US" dirty="0" smtClean="0"/>
              <a:t>. Ensuring that equipment and machinery are maintained </a:t>
            </a:r>
            <a:r>
              <a:rPr lang="en-US" dirty="0" smtClean="0"/>
              <a:t>and repaired as necessary</a:t>
            </a:r>
            <a:endParaRPr lang="en-US" dirty="0" smtClean="0"/>
          </a:p>
          <a:p>
            <a:pPr marL="0" indent="0" algn="l">
              <a:buNone/>
            </a:pPr>
            <a:r>
              <a:rPr lang="en-US" dirty="0" smtClean="0"/>
              <a:t>4. Maintaining the security and safety of the facilities.</a:t>
            </a:r>
          </a:p>
          <a:p>
            <a:pPr marL="0" indent="0" algn="l">
              <a:buNone/>
            </a:pPr>
            <a:r>
              <a:rPr lang="en-US" dirty="0" smtClean="0"/>
              <a:t>5. Planning budgets.</a:t>
            </a:r>
          </a:p>
          <a:p>
            <a:pPr marL="0" indent="0" algn="l">
              <a:buNone/>
            </a:pPr>
            <a:r>
              <a:rPr lang="en-US" dirty="0" smtClean="0"/>
              <a:t>6. Making sure the organization adheres to government regulations.</a:t>
            </a:r>
            <a:endParaRPr lang="en-US" dirty="0"/>
          </a:p>
        </p:txBody>
      </p:sp>
    </p:spTree>
    <p:extLst>
      <p:ext uri="{BB962C8B-B14F-4D97-AF65-F5344CB8AC3E}">
        <p14:creationId xmlns:p14="http://schemas.microsoft.com/office/powerpoint/2010/main" val="1345815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5026" y="173397"/>
            <a:ext cx="6889955" cy="873740"/>
          </a:xfrm>
        </p:spPr>
        <p:txBody>
          <a:bodyPr/>
          <a:lstStyle/>
          <a:p>
            <a:pPr algn="l"/>
            <a:r>
              <a:rPr lang="en-US" b="1" dirty="0" smtClean="0">
                <a:solidFill>
                  <a:srgbClr val="FF0000"/>
                </a:solidFill>
              </a:rPr>
              <a:t>6: </a:t>
            </a:r>
            <a:r>
              <a:rPr lang="en-US" b="1" dirty="0">
                <a:solidFill>
                  <a:srgbClr val="FF0000"/>
                </a:solidFill>
              </a:rPr>
              <a:t>Reporting and </a:t>
            </a:r>
            <a:r>
              <a:rPr lang="en-US" b="1" dirty="0" smtClean="0">
                <a:solidFill>
                  <a:srgbClr val="FF0000"/>
                </a:solidFill>
              </a:rPr>
              <a:t>Recording</a:t>
            </a:r>
            <a:endParaRPr lang="en-US" dirty="0"/>
          </a:p>
        </p:txBody>
      </p:sp>
      <p:sp>
        <p:nvSpPr>
          <p:cNvPr id="3" name="عنصر نائب للمحتوى 2"/>
          <p:cNvSpPr>
            <a:spLocks noGrp="1"/>
          </p:cNvSpPr>
          <p:nvPr>
            <p:ph idx="1"/>
          </p:nvPr>
        </p:nvSpPr>
        <p:spPr>
          <a:xfrm>
            <a:off x="265471" y="1825625"/>
            <a:ext cx="11754464" cy="2480904"/>
          </a:xfrm>
        </p:spPr>
        <p:txBody>
          <a:bodyPr>
            <a:normAutofit lnSpcReduction="10000"/>
          </a:bodyPr>
          <a:lstStyle/>
          <a:p>
            <a:pPr marL="0" indent="0" algn="l">
              <a:buNone/>
            </a:pPr>
            <a:r>
              <a:rPr lang="en-US" b="1" dirty="0" smtClean="0"/>
              <a:t>Record </a:t>
            </a:r>
            <a:r>
              <a:rPr lang="en-US" b="1" dirty="0" smtClean="0"/>
              <a:t>: </a:t>
            </a:r>
            <a:r>
              <a:rPr lang="en-US" dirty="0" smtClean="0"/>
              <a:t>A record is a permanent written communication that documents information relevant to a client‘s health care management, e.g. a client chart is a continuing account of client‘s health care status and need.</a:t>
            </a:r>
          </a:p>
          <a:p>
            <a:pPr marL="0" indent="0" algn="l">
              <a:buNone/>
            </a:pPr>
            <a:endParaRPr lang="en-US" b="1" dirty="0" smtClean="0"/>
          </a:p>
          <a:p>
            <a:pPr marL="0" indent="0" algn="l">
              <a:buNone/>
            </a:pPr>
            <a:r>
              <a:rPr lang="en-US" b="1" dirty="0" smtClean="0"/>
              <a:t>Reports</a:t>
            </a:r>
            <a:r>
              <a:rPr lang="en-US" b="1" dirty="0" smtClean="0"/>
              <a:t>: </a:t>
            </a:r>
            <a:r>
              <a:rPr lang="en-US" dirty="0" smtClean="0"/>
              <a:t>are oral or written exchanges of information shared between </a:t>
            </a:r>
            <a:r>
              <a:rPr lang="en-US" dirty="0" smtClean="0"/>
              <a:t>caregiver </a:t>
            </a:r>
            <a:r>
              <a:rPr lang="en-US" dirty="0" smtClean="0"/>
              <a:t>or caregivers in number of ways.</a:t>
            </a:r>
          </a:p>
          <a:p>
            <a:pPr marL="0" indent="0" algn="l">
              <a:buNone/>
            </a:pPr>
            <a:endParaRPr lang="en-US" dirty="0"/>
          </a:p>
        </p:txBody>
      </p:sp>
    </p:spTree>
    <p:extLst>
      <p:ext uri="{BB962C8B-B14F-4D97-AF65-F5344CB8AC3E}">
        <p14:creationId xmlns:p14="http://schemas.microsoft.com/office/powerpoint/2010/main" val="1358162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5026" y="158647"/>
            <a:ext cx="5002161" cy="976979"/>
          </a:xfrm>
        </p:spPr>
        <p:txBody>
          <a:bodyPr/>
          <a:lstStyle/>
          <a:p>
            <a:pPr algn="l"/>
            <a:r>
              <a:rPr lang="en-US" b="1" dirty="0"/>
              <a:t>Purposes of </a:t>
            </a:r>
            <a:r>
              <a:rPr lang="en-US" b="1" dirty="0" smtClean="0"/>
              <a:t>Record</a:t>
            </a:r>
            <a:endParaRPr lang="en-US" dirty="0"/>
          </a:p>
        </p:txBody>
      </p:sp>
      <p:sp>
        <p:nvSpPr>
          <p:cNvPr id="3" name="عنصر نائب للمحتوى 2"/>
          <p:cNvSpPr>
            <a:spLocks noGrp="1"/>
          </p:cNvSpPr>
          <p:nvPr>
            <p:ph idx="1"/>
          </p:nvPr>
        </p:nvSpPr>
        <p:spPr>
          <a:xfrm>
            <a:off x="351502" y="1268361"/>
            <a:ext cx="11550445" cy="3569110"/>
          </a:xfrm>
        </p:spPr>
        <p:txBody>
          <a:bodyPr>
            <a:normAutofit/>
          </a:bodyPr>
          <a:lstStyle/>
          <a:p>
            <a:pPr marL="0" indent="0" algn="l">
              <a:buNone/>
            </a:pPr>
            <a:r>
              <a:rPr lang="en-US" sz="2400" dirty="0" smtClean="0"/>
              <a:t>1</a:t>
            </a:r>
            <a:r>
              <a:rPr lang="en-US" sz="2400" dirty="0" smtClean="0"/>
              <a:t>. Supply data that are essential for programme planning and </a:t>
            </a:r>
            <a:r>
              <a:rPr lang="en-US" sz="2400" dirty="0" smtClean="0"/>
              <a:t>evaluation</a:t>
            </a:r>
            <a:endParaRPr lang="en-US" sz="2400" dirty="0" smtClean="0"/>
          </a:p>
          <a:p>
            <a:pPr marL="0" indent="0" algn="l">
              <a:buNone/>
            </a:pPr>
            <a:r>
              <a:rPr lang="en-US" sz="2400" dirty="0" smtClean="0"/>
              <a:t>2. Provide the practitioner with data required for the application of </a:t>
            </a:r>
            <a:r>
              <a:rPr lang="en-US" sz="2400" dirty="0" smtClean="0"/>
              <a:t>professional </a:t>
            </a:r>
            <a:r>
              <a:rPr lang="en-US" sz="2400" dirty="0" smtClean="0"/>
              <a:t>services for the improvement of health.</a:t>
            </a:r>
          </a:p>
          <a:p>
            <a:pPr marL="0" indent="0" algn="l">
              <a:buNone/>
            </a:pPr>
            <a:r>
              <a:rPr lang="en-US" sz="2400" dirty="0" smtClean="0"/>
              <a:t>3. Records are tools of communication between health workers, the </a:t>
            </a:r>
            <a:r>
              <a:rPr lang="en-US" sz="2400" dirty="0" smtClean="0"/>
              <a:t>family</a:t>
            </a:r>
            <a:r>
              <a:rPr lang="en-US" sz="2400" dirty="0" smtClean="0"/>
              <a:t>, and other development </a:t>
            </a:r>
            <a:r>
              <a:rPr lang="en-US" sz="2400" dirty="0" smtClean="0"/>
              <a:t>personnel</a:t>
            </a:r>
            <a:endParaRPr lang="en-US" sz="2400" dirty="0" smtClean="0"/>
          </a:p>
          <a:p>
            <a:pPr marL="0" indent="0" algn="l">
              <a:buNone/>
            </a:pPr>
            <a:r>
              <a:rPr lang="en-US" sz="2400" dirty="0" smtClean="0"/>
              <a:t>4. Effective health records shows the health problem and other factors </a:t>
            </a:r>
            <a:r>
              <a:rPr lang="en-US" sz="2400" dirty="0" smtClean="0"/>
              <a:t>that </a:t>
            </a:r>
            <a:r>
              <a:rPr lang="en-US" sz="2400" dirty="0" smtClean="0"/>
              <a:t>affect </a:t>
            </a:r>
            <a:r>
              <a:rPr lang="en-US" sz="2400" dirty="0" err="1" smtClean="0"/>
              <a:t>healt</a:t>
            </a:r>
            <a:endParaRPr lang="en-US" sz="2400" dirty="0" smtClean="0"/>
          </a:p>
          <a:p>
            <a:pPr marL="0" indent="0" algn="l">
              <a:buNone/>
            </a:pPr>
            <a:r>
              <a:rPr lang="en-US" sz="2400" dirty="0" smtClean="0"/>
              <a:t>5. A record indicates plans for future</a:t>
            </a:r>
            <a:r>
              <a:rPr lang="en-US" sz="2400" dirty="0" smtClean="0"/>
              <a:t>.</a:t>
            </a:r>
            <a:endParaRPr lang="en-US" sz="2400" dirty="0" smtClean="0"/>
          </a:p>
        </p:txBody>
      </p:sp>
    </p:spTree>
    <p:extLst>
      <p:ext uri="{BB962C8B-B14F-4D97-AF65-F5344CB8AC3E}">
        <p14:creationId xmlns:p14="http://schemas.microsoft.com/office/powerpoint/2010/main" val="2890449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0277" y="143899"/>
            <a:ext cx="8055077" cy="1094965"/>
          </a:xfrm>
        </p:spPr>
        <p:txBody>
          <a:bodyPr/>
          <a:lstStyle/>
          <a:p>
            <a:pPr marL="0" indent="0" algn="l"/>
            <a:r>
              <a:rPr lang="en-US" b="1" dirty="0"/>
              <a:t>Importance of Records in Hospital. </a:t>
            </a:r>
          </a:p>
        </p:txBody>
      </p:sp>
      <p:sp>
        <p:nvSpPr>
          <p:cNvPr id="3" name="عنصر نائب للمحتوى 2"/>
          <p:cNvSpPr>
            <a:spLocks noGrp="1"/>
          </p:cNvSpPr>
          <p:nvPr>
            <p:ph idx="1"/>
          </p:nvPr>
        </p:nvSpPr>
        <p:spPr>
          <a:xfrm>
            <a:off x="145026" y="2560843"/>
            <a:ext cx="10515600" cy="2379868"/>
          </a:xfrm>
        </p:spPr>
        <p:txBody>
          <a:bodyPr/>
          <a:lstStyle/>
          <a:p>
            <a:pPr marL="0" indent="0" algn="l">
              <a:buNone/>
            </a:pPr>
            <a:r>
              <a:rPr lang="en-US" dirty="0" smtClean="0"/>
              <a:t>1</a:t>
            </a:r>
            <a:r>
              <a:rPr lang="en-US" dirty="0" smtClean="0"/>
              <a:t>. Serve the history of the client.</a:t>
            </a:r>
          </a:p>
          <a:p>
            <a:pPr marL="0" indent="0" algn="l">
              <a:buNone/>
            </a:pPr>
            <a:r>
              <a:rPr lang="en-US" dirty="0" smtClean="0"/>
              <a:t>2. Assist in continuity of care.</a:t>
            </a:r>
          </a:p>
          <a:p>
            <a:pPr marL="0" indent="0" algn="l">
              <a:buNone/>
            </a:pPr>
            <a:r>
              <a:rPr lang="en-US" dirty="0" smtClean="0"/>
              <a:t>3. Evidence to support if legal issues arise.</a:t>
            </a:r>
          </a:p>
          <a:p>
            <a:pPr marL="0" indent="0" algn="l">
              <a:buNone/>
            </a:pPr>
            <a:r>
              <a:rPr lang="en-US" dirty="0" smtClean="0"/>
              <a:t>4. Assess health needs, research and teaching</a:t>
            </a:r>
            <a:r>
              <a:rPr lang="ar-IQ" dirty="0" smtClean="0"/>
              <a:t>  </a:t>
            </a:r>
            <a:endParaRPr lang="en-US" dirty="0"/>
          </a:p>
        </p:txBody>
      </p:sp>
      <p:sp>
        <p:nvSpPr>
          <p:cNvPr id="4" name="مربع نص 3"/>
          <p:cNvSpPr txBox="1"/>
          <p:nvPr/>
        </p:nvSpPr>
        <p:spPr>
          <a:xfrm>
            <a:off x="353961" y="1548581"/>
            <a:ext cx="5515897" cy="523220"/>
          </a:xfrm>
          <a:prstGeom prst="rect">
            <a:avLst/>
          </a:prstGeom>
          <a:noFill/>
        </p:spPr>
        <p:txBody>
          <a:bodyPr wrap="square" rtlCol="0">
            <a:spAutoFit/>
          </a:bodyPr>
          <a:lstStyle/>
          <a:p>
            <a:pPr algn="l"/>
            <a:r>
              <a:rPr lang="en-US" sz="2800" b="1" dirty="0"/>
              <a:t>A: For the individual and family:</a:t>
            </a:r>
          </a:p>
        </p:txBody>
      </p:sp>
    </p:spTree>
    <p:extLst>
      <p:ext uri="{BB962C8B-B14F-4D97-AF65-F5344CB8AC3E}">
        <p14:creationId xmlns:p14="http://schemas.microsoft.com/office/powerpoint/2010/main" val="1484545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0936" y="1073049"/>
            <a:ext cx="3527323" cy="814746"/>
          </a:xfrm>
        </p:spPr>
        <p:txBody>
          <a:bodyPr>
            <a:normAutofit/>
          </a:bodyPr>
          <a:lstStyle/>
          <a:p>
            <a:pPr algn="l"/>
            <a:r>
              <a:rPr lang="en-US" sz="3200" b="1" dirty="0"/>
              <a:t>B: For the nurses</a:t>
            </a:r>
            <a:r>
              <a:rPr lang="en-US" sz="3200" b="1" dirty="0" smtClean="0"/>
              <a:t>:</a:t>
            </a:r>
            <a:endParaRPr lang="en-US" sz="3200" dirty="0"/>
          </a:p>
        </p:txBody>
      </p:sp>
      <p:sp>
        <p:nvSpPr>
          <p:cNvPr id="3" name="عنصر نائب للمحتوى 2"/>
          <p:cNvSpPr>
            <a:spLocks noGrp="1"/>
          </p:cNvSpPr>
          <p:nvPr>
            <p:ph idx="1"/>
          </p:nvPr>
        </p:nvSpPr>
        <p:spPr>
          <a:xfrm>
            <a:off x="838200" y="1825625"/>
            <a:ext cx="10515600" cy="2672633"/>
          </a:xfrm>
        </p:spPr>
        <p:txBody>
          <a:bodyPr>
            <a:normAutofit/>
          </a:bodyPr>
          <a:lstStyle/>
          <a:p>
            <a:pPr marL="0" indent="0" algn="l">
              <a:buNone/>
            </a:pPr>
            <a:r>
              <a:rPr lang="en-US" sz="2400" dirty="0" smtClean="0"/>
              <a:t>1</a:t>
            </a:r>
            <a:r>
              <a:rPr lang="en-US" sz="2400" dirty="0" smtClean="0"/>
              <a:t>. Document nursing service rendered.</a:t>
            </a:r>
          </a:p>
          <a:p>
            <a:pPr marL="0" indent="0" algn="l">
              <a:buNone/>
            </a:pPr>
            <a:r>
              <a:rPr lang="en-US" sz="2400" dirty="0" smtClean="0"/>
              <a:t>2. Shows progress- Planning and evaluation of service for future </a:t>
            </a:r>
            <a:r>
              <a:rPr lang="en-US" sz="2400" dirty="0" smtClean="0"/>
              <a:t> improvement</a:t>
            </a:r>
            <a:r>
              <a:rPr lang="en-US" sz="2400" dirty="0" smtClean="0"/>
              <a:t>.</a:t>
            </a:r>
          </a:p>
          <a:p>
            <a:pPr marL="0" indent="0" algn="l">
              <a:buNone/>
            </a:pPr>
            <a:r>
              <a:rPr lang="en-US" sz="2400" dirty="0" smtClean="0"/>
              <a:t>3. Guide for professional growth- Judge the quality and quantity of </a:t>
            </a:r>
            <a:r>
              <a:rPr lang="en-US" sz="2400" dirty="0" smtClean="0"/>
              <a:t>work done.</a:t>
            </a:r>
            <a:endParaRPr lang="en-US" sz="2400" dirty="0" smtClean="0"/>
          </a:p>
          <a:p>
            <a:pPr marL="0" indent="0" algn="l">
              <a:buNone/>
            </a:pPr>
            <a:r>
              <a:rPr lang="en-US" sz="2400" dirty="0" smtClean="0"/>
              <a:t>4. Communication tool between nurse and other staff involved in the </a:t>
            </a:r>
            <a:r>
              <a:rPr lang="en-US" sz="2400" dirty="0" smtClean="0"/>
              <a:t>care</a:t>
            </a:r>
            <a:r>
              <a:rPr lang="en-US" sz="2400" dirty="0" smtClean="0"/>
              <a:t>.</a:t>
            </a:r>
          </a:p>
          <a:p>
            <a:pPr marL="0" indent="0" algn="l">
              <a:buNone/>
            </a:pPr>
            <a:r>
              <a:rPr lang="en-US" sz="2400" dirty="0" smtClean="0"/>
              <a:t>5. Indicate plan for future e recording system.</a:t>
            </a:r>
            <a:endParaRPr lang="en-US" sz="2400" dirty="0"/>
          </a:p>
        </p:txBody>
      </p:sp>
    </p:spTree>
    <p:extLst>
      <p:ext uri="{BB962C8B-B14F-4D97-AF65-F5344CB8AC3E}">
        <p14:creationId xmlns:p14="http://schemas.microsoft.com/office/powerpoint/2010/main" val="825422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3014" y="1058301"/>
            <a:ext cx="4485968" cy="770499"/>
          </a:xfrm>
        </p:spPr>
        <p:txBody>
          <a:bodyPr>
            <a:normAutofit/>
          </a:bodyPr>
          <a:lstStyle/>
          <a:p>
            <a:pPr algn="l"/>
            <a:r>
              <a:rPr lang="en-US" sz="2800" b="1" dirty="0"/>
              <a:t>Principles of Record </a:t>
            </a:r>
            <a:r>
              <a:rPr lang="en-US" sz="2800" b="1" dirty="0" smtClean="0"/>
              <a:t>Writing</a:t>
            </a:r>
            <a:endParaRPr lang="en-US" sz="2800" dirty="0"/>
          </a:p>
        </p:txBody>
      </p:sp>
      <p:sp>
        <p:nvSpPr>
          <p:cNvPr id="3" name="عنصر نائب للمحتوى 2"/>
          <p:cNvSpPr>
            <a:spLocks noGrp="1"/>
          </p:cNvSpPr>
          <p:nvPr>
            <p:ph idx="1"/>
          </p:nvPr>
        </p:nvSpPr>
        <p:spPr>
          <a:xfrm>
            <a:off x="250723" y="1825625"/>
            <a:ext cx="11103077" cy="2879110"/>
          </a:xfrm>
        </p:spPr>
        <p:txBody>
          <a:bodyPr>
            <a:normAutofit/>
          </a:bodyPr>
          <a:lstStyle/>
          <a:p>
            <a:pPr marL="0" indent="0" algn="l">
              <a:buNone/>
            </a:pPr>
            <a:r>
              <a:rPr lang="en-US" sz="2400" dirty="0" smtClean="0"/>
              <a:t>1</a:t>
            </a:r>
            <a:r>
              <a:rPr lang="en-US" sz="2400" dirty="0" smtClean="0"/>
              <a:t>. Nurses should develop their own method of expression and form in </a:t>
            </a:r>
            <a:r>
              <a:rPr lang="en-US" sz="2400" dirty="0" smtClean="0"/>
              <a:t>record </a:t>
            </a:r>
            <a:r>
              <a:rPr lang="en-US" sz="2400" dirty="0" smtClean="0"/>
              <a:t>writing.</a:t>
            </a:r>
          </a:p>
          <a:p>
            <a:pPr marL="0" indent="0" algn="l">
              <a:buNone/>
            </a:pPr>
            <a:r>
              <a:rPr lang="en-US" sz="2400" dirty="0" smtClean="0"/>
              <a:t>2. Records should be written clearly &amp; appropriately.</a:t>
            </a:r>
          </a:p>
          <a:p>
            <a:pPr marL="0" indent="0" algn="l">
              <a:buNone/>
            </a:pPr>
            <a:r>
              <a:rPr lang="en-US" sz="2400" dirty="0" smtClean="0"/>
              <a:t>3. Records should contain facts based on observation, conversation and </a:t>
            </a:r>
            <a:r>
              <a:rPr lang="en-US" sz="2400" dirty="0" smtClean="0"/>
              <a:t> action</a:t>
            </a:r>
            <a:r>
              <a:rPr lang="en-US" sz="2400" dirty="0" smtClean="0"/>
              <a:t>.</a:t>
            </a:r>
          </a:p>
          <a:p>
            <a:pPr marL="0" indent="0" algn="l">
              <a:buNone/>
            </a:pPr>
            <a:r>
              <a:rPr lang="en-US" sz="2400" dirty="0" smtClean="0"/>
              <a:t>4. Select relevant facts and the recording should be neat, complete and </a:t>
            </a:r>
            <a:r>
              <a:rPr lang="en-US" sz="2400" dirty="0" smtClean="0"/>
              <a:t> uniform</a:t>
            </a:r>
            <a:r>
              <a:rPr lang="en-US" sz="2400" dirty="0" smtClean="0"/>
              <a:t>.</a:t>
            </a:r>
          </a:p>
          <a:p>
            <a:pPr marL="0" indent="0" algn="l">
              <a:buNone/>
            </a:pPr>
            <a:r>
              <a:rPr lang="en-US" sz="2400" dirty="0" smtClean="0"/>
              <a:t>5. Records should be written immediately after an interview.</a:t>
            </a:r>
          </a:p>
          <a:p>
            <a:pPr marL="0" indent="0" algn="l">
              <a:buNone/>
            </a:pPr>
            <a:r>
              <a:rPr lang="en-US" sz="2400" dirty="0" smtClean="0"/>
              <a:t>6. Records are confidential documents</a:t>
            </a:r>
            <a:endParaRPr lang="en-US" sz="2400" dirty="0"/>
          </a:p>
        </p:txBody>
      </p:sp>
    </p:spTree>
    <p:extLst>
      <p:ext uri="{BB962C8B-B14F-4D97-AF65-F5344CB8AC3E}">
        <p14:creationId xmlns:p14="http://schemas.microsoft.com/office/powerpoint/2010/main" val="495642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02890"/>
            <a:ext cx="3763297" cy="687798"/>
          </a:xfrm>
        </p:spPr>
        <p:txBody>
          <a:bodyPr>
            <a:normAutofit fontScale="90000"/>
          </a:bodyPr>
          <a:lstStyle/>
          <a:p>
            <a:pPr algn="l"/>
            <a:r>
              <a:rPr lang="en-US" b="1" dirty="0"/>
              <a:t>Nursing </a:t>
            </a:r>
            <a:r>
              <a:rPr lang="en-US" b="1" dirty="0" smtClean="0"/>
              <a:t>Report</a:t>
            </a:r>
            <a:endParaRPr lang="en-US" dirty="0"/>
          </a:p>
        </p:txBody>
      </p:sp>
      <p:sp>
        <p:nvSpPr>
          <p:cNvPr id="3" name="عنصر نائب للمحتوى 2"/>
          <p:cNvSpPr>
            <a:spLocks noGrp="1"/>
          </p:cNvSpPr>
          <p:nvPr>
            <p:ph idx="1"/>
          </p:nvPr>
        </p:nvSpPr>
        <p:spPr>
          <a:xfrm>
            <a:off x="265471" y="1825625"/>
            <a:ext cx="11724968" cy="4351338"/>
          </a:xfrm>
        </p:spPr>
        <p:txBody>
          <a:bodyPr>
            <a:normAutofit lnSpcReduction="10000"/>
          </a:bodyPr>
          <a:lstStyle/>
          <a:p>
            <a:pPr algn="l" rtl="0">
              <a:buFont typeface="Wingdings" panose="05000000000000000000" pitchFamily="2" charset="2"/>
              <a:buChar char="Ø"/>
            </a:pPr>
            <a:r>
              <a:rPr lang="en-US" dirty="0" smtClean="0"/>
              <a:t>Reports </a:t>
            </a:r>
            <a:r>
              <a:rPr lang="en-US" dirty="0" smtClean="0"/>
              <a:t>are information about a patient either written or oral.</a:t>
            </a:r>
          </a:p>
          <a:p>
            <a:pPr algn="l" rtl="0">
              <a:buFont typeface="Wingdings" panose="05000000000000000000" pitchFamily="2" charset="2"/>
              <a:buChar char="Ø"/>
            </a:pPr>
            <a:r>
              <a:rPr lang="en-US" dirty="0" smtClean="0"/>
              <a:t>A report is a summary of activities or observations seen, performed or heard.</a:t>
            </a:r>
          </a:p>
          <a:p>
            <a:pPr marL="0" indent="0" algn="l">
              <a:buNone/>
            </a:pPr>
            <a:endParaRPr lang="en-US" dirty="0" smtClean="0"/>
          </a:p>
          <a:p>
            <a:pPr marL="0" indent="0" algn="l">
              <a:buNone/>
            </a:pPr>
            <a:r>
              <a:rPr lang="en-US" b="1" dirty="0" smtClean="0"/>
              <a:t>Purposes of Writing Reports</a:t>
            </a:r>
          </a:p>
          <a:p>
            <a:pPr marL="0" indent="0" algn="l">
              <a:buNone/>
            </a:pPr>
            <a:r>
              <a:rPr lang="en-US" dirty="0" smtClean="0"/>
              <a:t>1. To show the kind and quantity of service rendered over to a specific period.</a:t>
            </a:r>
          </a:p>
          <a:p>
            <a:pPr marL="0" indent="0" algn="l">
              <a:buNone/>
            </a:pPr>
            <a:r>
              <a:rPr lang="en-US" dirty="0" smtClean="0"/>
              <a:t>2. To show the progress in reaching goals.</a:t>
            </a:r>
          </a:p>
          <a:p>
            <a:pPr marL="0" indent="0" algn="l">
              <a:buNone/>
            </a:pPr>
            <a:r>
              <a:rPr lang="en-US" dirty="0" smtClean="0"/>
              <a:t>3. As an aid in studying health conditions.</a:t>
            </a:r>
          </a:p>
          <a:p>
            <a:pPr marL="0" indent="0" algn="l">
              <a:buNone/>
            </a:pPr>
            <a:r>
              <a:rPr lang="en-US" dirty="0" smtClean="0"/>
              <a:t>4. As an aid in planning.</a:t>
            </a:r>
          </a:p>
          <a:p>
            <a:pPr marL="0" indent="0" algn="l">
              <a:buNone/>
            </a:pPr>
            <a:r>
              <a:rPr lang="en-US" dirty="0" smtClean="0"/>
              <a:t>5. To interpret the services to the public and to other interested</a:t>
            </a:r>
            <a:endParaRPr lang="en-US" dirty="0"/>
          </a:p>
        </p:txBody>
      </p:sp>
    </p:spTree>
    <p:extLst>
      <p:ext uri="{BB962C8B-B14F-4D97-AF65-F5344CB8AC3E}">
        <p14:creationId xmlns:p14="http://schemas.microsoft.com/office/powerpoint/2010/main" val="508322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1032387"/>
            <a:ext cx="3984523" cy="658301"/>
          </a:xfrm>
        </p:spPr>
        <p:txBody>
          <a:bodyPr>
            <a:normAutofit fontScale="90000"/>
          </a:bodyPr>
          <a:lstStyle/>
          <a:p>
            <a:pPr algn="l"/>
            <a:r>
              <a:rPr lang="en-US" b="1" dirty="0"/>
              <a:t>Types of </a:t>
            </a:r>
            <a:r>
              <a:rPr lang="en-US" b="1" dirty="0" smtClean="0"/>
              <a:t>Reports</a:t>
            </a:r>
            <a:endParaRPr lang="en-US" dirty="0"/>
          </a:p>
        </p:txBody>
      </p:sp>
      <p:sp>
        <p:nvSpPr>
          <p:cNvPr id="3" name="عنصر نائب للمحتوى 2"/>
          <p:cNvSpPr>
            <a:spLocks noGrp="1"/>
          </p:cNvSpPr>
          <p:nvPr>
            <p:ph idx="1"/>
          </p:nvPr>
        </p:nvSpPr>
        <p:spPr/>
        <p:txBody>
          <a:bodyPr/>
          <a:lstStyle/>
          <a:p>
            <a:pPr marL="0" indent="0" algn="l">
              <a:buNone/>
            </a:pPr>
            <a:r>
              <a:rPr lang="en-US" dirty="0" smtClean="0"/>
              <a:t>1</a:t>
            </a:r>
            <a:r>
              <a:rPr lang="en-US" dirty="0" smtClean="0"/>
              <a:t>. Change of shift report.</a:t>
            </a:r>
          </a:p>
          <a:p>
            <a:pPr marL="0" indent="0" algn="l">
              <a:buNone/>
            </a:pPr>
            <a:r>
              <a:rPr lang="en-US" dirty="0" smtClean="0"/>
              <a:t>2. Telephone reports.</a:t>
            </a:r>
          </a:p>
          <a:p>
            <a:pPr marL="0" indent="0" algn="l">
              <a:buNone/>
            </a:pPr>
            <a:r>
              <a:rPr lang="en-US" dirty="0" smtClean="0"/>
              <a:t>3. Telephone orders.</a:t>
            </a:r>
          </a:p>
          <a:p>
            <a:pPr marL="0" indent="0" algn="l">
              <a:buNone/>
            </a:pPr>
            <a:r>
              <a:rPr lang="en-US" dirty="0" smtClean="0"/>
              <a:t>4. Transfer reports.</a:t>
            </a:r>
          </a:p>
          <a:p>
            <a:pPr marL="0" indent="0" algn="l">
              <a:buNone/>
            </a:pPr>
            <a:r>
              <a:rPr lang="en-US" dirty="0" smtClean="0"/>
              <a:t>5. Incident reports.</a:t>
            </a:r>
          </a:p>
          <a:p>
            <a:pPr marL="0" indent="0" algn="l">
              <a:buNone/>
            </a:pPr>
            <a:r>
              <a:rPr lang="en-US" dirty="0" smtClean="0"/>
              <a:t>6. Legal reports .</a:t>
            </a:r>
          </a:p>
          <a:p>
            <a:pPr marL="0" indent="0" algn="l">
              <a:buNone/>
            </a:pPr>
            <a:endParaRPr lang="en-US" dirty="0"/>
          </a:p>
        </p:txBody>
      </p:sp>
    </p:spTree>
    <p:extLst>
      <p:ext uri="{BB962C8B-B14F-4D97-AF65-F5344CB8AC3E}">
        <p14:creationId xmlns:p14="http://schemas.microsoft.com/office/powerpoint/2010/main" val="543937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3232355" cy="1124462"/>
          </a:xfrm>
        </p:spPr>
        <p:txBody>
          <a:bodyPr/>
          <a:lstStyle/>
          <a:p>
            <a:pPr algn="l"/>
            <a:r>
              <a:rPr lang="en-US" b="1" dirty="0" smtClean="0">
                <a:solidFill>
                  <a:srgbClr val="FF0000"/>
                </a:solidFill>
              </a:rPr>
              <a:t>7: Budget</a:t>
            </a:r>
            <a:endParaRPr lang="en-US" dirty="0"/>
          </a:p>
        </p:txBody>
      </p:sp>
      <p:sp>
        <p:nvSpPr>
          <p:cNvPr id="3" name="عنصر نائب للمحتوى 2"/>
          <p:cNvSpPr>
            <a:spLocks noGrp="1"/>
          </p:cNvSpPr>
          <p:nvPr>
            <p:ph idx="1"/>
          </p:nvPr>
        </p:nvSpPr>
        <p:spPr>
          <a:xfrm>
            <a:off x="250724" y="1812747"/>
            <a:ext cx="11371006" cy="2523280"/>
          </a:xfrm>
        </p:spPr>
        <p:txBody>
          <a:bodyPr>
            <a:normAutofit/>
          </a:bodyPr>
          <a:lstStyle/>
          <a:p>
            <a:pPr marL="0" indent="0" algn="l">
              <a:buNone/>
            </a:pPr>
            <a:r>
              <a:rPr lang="en-US" sz="2400" b="1" dirty="0" smtClean="0">
                <a:latin typeface="Times New Roman" panose="02020603050405020304" pitchFamily="18" charset="0"/>
                <a:cs typeface="Times New Roman" panose="02020603050405020304" pitchFamily="18" charset="0"/>
              </a:rPr>
              <a:t>Budgeting</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is the allocation of scarce resources on the bases of </a:t>
            </a:r>
            <a:r>
              <a:rPr lang="en-US" sz="2400" dirty="0" smtClean="0">
                <a:latin typeface="Times New Roman" panose="02020603050405020304" pitchFamily="18" charset="0"/>
                <a:cs typeface="Times New Roman" panose="02020603050405020304" pitchFamily="18" charset="0"/>
              </a:rPr>
              <a:t> forecasted </a:t>
            </a:r>
            <a:r>
              <a:rPr lang="en-US" sz="2400" dirty="0" smtClean="0">
                <a:latin typeface="Times New Roman" panose="02020603050405020304" pitchFamily="18" charset="0"/>
                <a:cs typeface="Times New Roman" panose="02020603050405020304" pitchFamily="18" charset="0"/>
              </a:rPr>
              <a:t>needs for proposed activities over a specified period of </a:t>
            </a:r>
            <a:r>
              <a:rPr lang="en-US" sz="2400" dirty="0" smtClean="0">
                <a:latin typeface="Times New Roman" panose="02020603050405020304" pitchFamily="18" charset="0"/>
                <a:cs typeface="Times New Roman" panose="02020603050405020304" pitchFamily="18" charset="0"/>
              </a:rPr>
              <a:t>time</a:t>
            </a:r>
            <a:r>
              <a:rPr lang="en-US" sz="2400" dirty="0" smtClean="0">
                <a:latin typeface="Times New Roman" panose="02020603050405020304" pitchFamily="18" charset="0"/>
                <a:cs typeface="Times New Roman" panose="02020603050405020304" pitchFamily="18" charset="0"/>
              </a:rPr>
              <a:t>. It is a numerical expression of an agency's expected outcome </a:t>
            </a:r>
            <a:r>
              <a:rPr lang="en-US" sz="2400" dirty="0" smtClean="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planned expenditures.</a:t>
            </a:r>
          </a:p>
          <a:p>
            <a:pPr marL="0" indent="0" algn="l">
              <a:buNone/>
            </a:pPr>
            <a:endParaRPr lang="en-US" sz="2400" b="1" dirty="0" smtClean="0">
              <a:latin typeface="Times New Roman" panose="02020603050405020304" pitchFamily="18" charset="0"/>
              <a:cs typeface="Times New Roman" panose="02020603050405020304" pitchFamily="18" charset="0"/>
            </a:endParaRPr>
          </a:p>
          <a:p>
            <a:pPr marL="0" indent="0" algn="l">
              <a:buNone/>
            </a:pPr>
            <a:r>
              <a:rPr lang="en-US" sz="2400" b="1" dirty="0" smtClean="0">
                <a:latin typeface="Times New Roman" panose="02020603050405020304" pitchFamily="18" charset="0"/>
                <a:cs typeface="Times New Roman" panose="02020603050405020304" pitchFamily="18" charset="0"/>
              </a:rPr>
              <a:t>Budget</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is a tool for planning, monitoring and controlling cost. </a:t>
            </a:r>
            <a:r>
              <a:rPr lang="en-US" sz="2400" dirty="0" smtClean="0">
                <a:latin typeface="Times New Roman" panose="02020603050405020304" pitchFamily="18" charset="0"/>
                <a:cs typeface="Times New Roman" panose="02020603050405020304" pitchFamily="18" charset="0"/>
              </a:rPr>
              <a:t>It </a:t>
            </a:r>
            <a:r>
              <a:rPr lang="en-US" sz="2400" dirty="0" smtClean="0">
                <a:latin typeface="Times New Roman" panose="02020603050405020304" pitchFamily="18" charset="0"/>
                <a:cs typeface="Times New Roman" panose="02020603050405020304" pitchFamily="18" charset="0"/>
              </a:rPr>
              <a:t>is a plan that uses numerical data to predict or forecast the activities </a:t>
            </a:r>
            <a:r>
              <a:rPr lang="en-US" sz="2400" dirty="0" smtClean="0">
                <a:latin typeface="Times New Roman" panose="02020603050405020304" pitchFamily="18" charset="0"/>
                <a:cs typeface="Times New Roman" panose="02020603050405020304" pitchFamily="18" charset="0"/>
              </a:rPr>
              <a:t> of </a:t>
            </a:r>
            <a:r>
              <a:rPr lang="en-US" sz="2400" dirty="0" smtClean="0">
                <a:latin typeface="Times New Roman" panose="02020603050405020304" pitchFamily="18" charset="0"/>
                <a:cs typeface="Times New Roman" panose="02020603050405020304" pitchFamily="18" charset="0"/>
              </a:rPr>
              <a:t>an organization over a period of time</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6385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914400"/>
            <a:ext cx="3984523" cy="776288"/>
          </a:xfrm>
        </p:spPr>
        <p:txBody>
          <a:bodyPr/>
          <a:lstStyle/>
          <a:p>
            <a:pPr algn="l"/>
            <a:r>
              <a:rPr lang="en-US" b="1" dirty="0"/>
              <a:t>Types of </a:t>
            </a:r>
            <a:r>
              <a:rPr lang="en-US" b="1" dirty="0" smtClean="0"/>
              <a:t>budget</a:t>
            </a:r>
            <a:endParaRPr lang="en-US" dirty="0"/>
          </a:p>
        </p:txBody>
      </p:sp>
      <p:sp>
        <p:nvSpPr>
          <p:cNvPr id="3" name="عنصر نائب للمحتوى 2"/>
          <p:cNvSpPr>
            <a:spLocks noGrp="1"/>
          </p:cNvSpPr>
          <p:nvPr>
            <p:ph idx="1"/>
          </p:nvPr>
        </p:nvSpPr>
        <p:spPr>
          <a:xfrm>
            <a:off x="103239" y="1825625"/>
            <a:ext cx="11887200" cy="3292065"/>
          </a:xfrm>
        </p:spPr>
        <p:txBody>
          <a:bodyPr>
            <a:normAutofit/>
          </a:bodyPr>
          <a:lstStyle/>
          <a:p>
            <a:pPr marL="0" indent="0" algn="l">
              <a:buNone/>
            </a:pPr>
            <a:r>
              <a:rPr lang="en-US" sz="2400" b="1" dirty="0" smtClean="0">
                <a:latin typeface="Times New Roman" panose="02020603050405020304" pitchFamily="18" charset="0"/>
                <a:cs typeface="Times New Roman" panose="02020603050405020304" pitchFamily="18" charset="0"/>
              </a:rPr>
              <a:t>1</a:t>
            </a:r>
            <a:r>
              <a:rPr lang="en-US" sz="2400" b="1" dirty="0" smtClean="0">
                <a:latin typeface="Times New Roman" panose="02020603050405020304" pitchFamily="18" charset="0"/>
                <a:cs typeface="Times New Roman" panose="02020603050405020304" pitchFamily="18" charset="0"/>
              </a:rPr>
              <a:t>. personnel budget: </a:t>
            </a:r>
            <a:r>
              <a:rPr lang="en-US" sz="2400" dirty="0" smtClean="0">
                <a:latin typeface="Times New Roman" panose="02020603050405020304" pitchFamily="18" charset="0"/>
                <a:cs typeface="Times New Roman" panose="02020603050405020304" pitchFamily="18" charset="0"/>
              </a:rPr>
              <a:t>it is the largest budget expenditure because, health care is labor intensive. It includes, actual worked time( productive time/ salary expense) and the time the organization pays the employee when not working.</a:t>
            </a:r>
          </a:p>
          <a:p>
            <a:pPr marL="0" indent="0" algn="l">
              <a:buNone/>
            </a:pPr>
            <a:r>
              <a:rPr lang="en-US" sz="2400" b="1" dirty="0" smtClean="0">
                <a:latin typeface="Times New Roman" panose="02020603050405020304" pitchFamily="18" charset="0"/>
                <a:cs typeface="Times New Roman" panose="02020603050405020304" pitchFamily="18" charset="0"/>
              </a:rPr>
              <a:t>2. Operating budget: </a:t>
            </a:r>
            <a:r>
              <a:rPr lang="en-US" sz="2400" dirty="0" smtClean="0">
                <a:latin typeface="Times New Roman" panose="02020603050405020304" pitchFamily="18" charset="0"/>
                <a:cs typeface="Times New Roman" panose="02020603050405020304" pitchFamily="18" charset="0"/>
              </a:rPr>
              <a:t>it includes, daily expenses such as, electricity , water, repairs, maintenance, medical and surgical supplies.</a:t>
            </a:r>
          </a:p>
          <a:p>
            <a:pPr marL="0" indent="0" algn="l">
              <a:buNone/>
            </a:pPr>
            <a:r>
              <a:rPr lang="en-US" sz="2400" b="1" dirty="0" smtClean="0">
                <a:latin typeface="Times New Roman" panose="02020603050405020304" pitchFamily="18" charset="0"/>
                <a:cs typeface="Times New Roman" panose="02020603050405020304" pitchFamily="18" charset="0"/>
              </a:rPr>
              <a:t>3. Capital budget:</a:t>
            </a:r>
            <a:r>
              <a:rPr lang="en-US" sz="2400" dirty="0" smtClean="0">
                <a:latin typeface="Times New Roman" panose="02020603050405020304" pitchFamily="18" charset="0"/>
                <a:cs typeface="Times New Roman" panose="02020603050405020304" pitchFamily="18" charset="0"/>
              </a:rPr>
              <a:t> this involved purchase of buildings, major equipment which has long life ( 5-10) years and is not used in daily </a:t>
            </a:r>
            <a:r>
              <a:rPr lang="en-US" sz="2400" dirty="0" smtClean="0">
                <a:latin typeface="Times New Roman" panose="02020603050405020304" pitchFamily="18" charset="0"/>
                <a:cs typeface="Times New Roman" panose="02020603050405020304" pitchFamily="18" charset="0"/>
              </a:rPr>
              <a:t>operations. E.g</a:t>
            </a:r>
            <a:r>
              <a:rPr lang="en-US" sz="2400" dirty="0" smtClean="0">
                <a:latin typeface="Times New Roman" panose="02020603050405020304" pitchFamily="18" charset="0"/>
                <a:cs typeface="Times New Roman" panose="02020603050405020304" pitchFamily="18" charset="0"/>
              </a:rPr>
              <a:t>. C-T Scanner, ventilators, dialysis machines, </a:t>
            </a:r>
            <a:r>
              <a:rPr lang="en-US" sz="2400" dirty="0" smtClean="0"/>
              <a:t>etc.</a:t>
            </a:r>
            <a:endParaRPr lang="en-US" sz="2400" dirty="0"/>
          </a:p>
        </p:txBody>
      </p:sp>
    </p:spTree>
    <p:extLst>
      <p:ext uri="{BB962C8B-B14F-4D97-AF65-F5344CB8AC3E}">
        <p14:creationId xmlns:p14="http://schemas.microsoft.com/office/powerpoint/2010/main" val="1249728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610465" y="365125"/>
            <a:ext cx="6725264" cy="1065469"/>
          </a:xfrm>
        </p:spPr>
        <p:txBody>
          <a:bodyPr>
            <a:normAutofit/>
          </a:bodyPr>
          <a:lstStyle/>
          <a:p>
            <a:pPr algn="ctr"/>
            <a:r>
              <a:rPr lang="en-US" sz="3600" b="1" dirty="0" smtClean="0">
                <a:solidFill>
                  <a:srgbClr val="FF0000"/>
                </a:solidFill>
                <a:latin typeface="+mn-lt"/>
              </a:rPr>
              <a:t>Nursing </a:t>
            </a:r>
            <a:r>
              <a:rPr lang="en-US" sz="3600" b="1" dirty="0" smtClean="0">
                <a:solidFill>
                  <a:srgbClr val="FF0000"/>
                </a:solidFill>
                <a:latin typeface="+mn-lt"/>
              </a:rPr>
              <a:t>Administration</a:t>
            </a:r>
            <a:endParaRPr lang="en-US" sz="3600" dirty="0">
              <a:solidFill>
                <a:srgbClr val="FF0000"/>
              </a:solidFill>
              <a:latin typeface="+mn-lt"/>
            </a:endParaRPr>
          </a:p>
        </p:txBody>
      </p:sp>
      <p:sp>
        <p:nvSpPr>
          <p:cNvPr id="3" name="عنصر نائب للمحتوى 2"/>
          <p:cNvSpPr>
            <a:spLocks noGrp="1"/>
          </p:cNvSpPr>
          <p:nvPr>
            <p:ph idx="1"/>
          </p:nvPr>
        </p:nvSpPr>
        <p:spPr>
          <a:xfrm>
            <a:off x="368710" y="1825625"/>
            <a:ext cx="11533238" cy="3454298"/>
          </a:xfrm>
        </p:spPr>
        <p:txBody>
          <a:bodyPr>
            <a:normAutofit/>
          </a:bodyPr>
          <a:lstStyle/>
          <a:p>
            <a:pPr marL="0" indent="0" algn="l">
              <a:buNone/>
            </a:pPr>
            <a:r>
              <a:rPr lang="en-US" b="1" dirty="0" smtClean="0">
                <a:solidFill>
                  <a:srgbClr val="FF0000"/>
                </a:solidFill>
              </a:rPr>
              <a:t>Nursing Administration </a:t>
            </a:r>
            <a:r>
              <a:rPr lang="en-US" dirty="0" smtClean="0"/>
              <a:t>is defined as the act of managing nursing duties, responsibilities, or rules.</a:t>
            </a:r>
          </a:p>
          <a:p>
            <a:pPr marL="0" indent="0" algn="l">
              <a:buNone/>
            </a:pPr>
            <a:r>
              <a:rPr lang="en-US" dirty="0" smtClean="0"/>
              <a:t>An example of administration is the act of the manager in the hospital </a:t>
            </a:r>
          </a:p>
          <a:p>
            <a:pPr marL="0" indent="0" algn="l">
              <a:buNone/>
            </a:pPr>
            <a:r>
              <a:rPr lang="en-US" dirty="0" smtClean="0"/>
              <a:t>managing the nursing staff and employing the rules of the health system.</a:t>
            </a:r>
          </a:p>
          <a:p>
            <a:pPr marL="0" indent="0" algn="l">
              <a:buNone/>
            </a:pPr>
            <a:r>
              <a:rPr lang="en-US" dirty="0" smtClean="0"/>
              <a:t>The definition of administration refers to the group of individuals who are in charge of creating and enforcing rules and regulations, or those in leadership positions who complete important tasks.</a:t>
            </a:r>
            <a:endParaRPr lang="en-US" dirty="0"/>
          </a:p>
        </p:txBody>
      </p:sp>
    </p:spTree>
    <p:extLst>
      <p:ext uri="{BB962C8B-B14F-4D97-AF65-F5344CB8AC3E}">
        <p14:creationId xmlns:p14="http://schemas.microsoft.com/office/powerpoint/2010/main" val="458871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29152"/>
            <a:ext cx="4043516" cy="1050720"/>
          </a:xfrm>
        </p:spPr>
        <p:txBody>
          <a:bodyPr/>
          <a:lstStyle/>
          <a:p>
            <a:pPr algn="l"/>
            <a:r>
              <a:rPr lang="en-US" b="1" dirty="0" err="1" smtClean="0">
                <a:solidFill>
                  <a:srgbClr val="FF0000"/>
                </a:solidFill>
              </a:rPr>
              <a:t>8.Evaluating</a:t>
            </a:r>
            <a:endParaRPr lang="en-US" dirty="0"/>
          </a:p>
        </p:txBody>
      </p:sp>
      <p:sp>
        <p:nvSpPr>
          <p:cNvPr id="3" name="عنصر نائب للمحتوى 2"/>
          <p:cNvSpPr>
            <a:spLocks noGrp="1"/>
          </p:cNvSpPr>
          <p:nvPr>
            <p:ph idx="1"/>
          </p:nvPr>
        </p:nvSpPr>
        <p:spPr>
          <a:xfrm>
            <a:off x="206062" y="1091381"/>
            <a:ext cx="11985937" cy="4763729"/>
          </a:xfrm>
        </p:spPr>
        <p:txBody>
          <a:bodyPr>
            <a:normAutofit/>
          </a:bodyPr>
          <a:lstStyle/>
          <a:p>
            <a:pPr marL="0" indent="0" algn="l">
              <a:buNone/>
            </a:pPr>
            <a:r>
              <a:rPr lang="en-US" sz="2400" dirty="0" smtClean="0">
                <a:latin typeface="Times New Roman" panose="02020603050405020304" pitchFamily="18" charset="0"/>
                <a:cs typeface="Times New Roman" panose="02020603050405020304" pitchFamily="18" charset="0"/>
              </a:rPr>
              <a:t>Staff Evaluation is a continuous process and it starts with the first contact with the time the person is employed and ends with his retirement. </a:t>
            </a:r>
          </a:p>
          <a:p>
            <a:pPr marL="0" indent="0" algn="l">
              <a:buNone/>
            </a:pPr>
            <a:endParaRPr lang="en-US" sz="2400" b="1" dirty="0" smtClean="0">
              <a:latin typeface="Times New Roman" panose="02020603050405020304" pitchFamily="18" charset="0"/>
              <a:cs typeface="Times New Roman" panose="02020603050405020304" pitchFamily="18" charset="0"/>
            </a:endParaRPr>
          </a:p>
          <a:p>
            <a:pPr marL="0" indent="0" algn="l">
              <a:buNone/>
            </a:pPr>
            <a:r>
              <a:rPr lang="en-US" b="1" dirty="0" smtClean="0">
                <a:latin typeface="Times New Roman" panose="02020603050405020304" pitchFamily="18" charset="0"/>
                <a:cs typeface="Times New Roman" panose="02020603050405020304" pitchFamily="18" charset="0"/>
              </a:rPr>
              <a:t>Principles of Evaluation</a:t>
            </a:r>
          </a:p>
          <a:p>
            <a:pPr marL="0" indent="0" algn="l">
              <a:buNone/>
            </a:pPr>
            <a:r>
              <a:rPr lang="en-US" sz="2400" dirty="0" smtClean="0">
                <a:latin typeface="Times New Roman" panose="02020603050405020304" pitchFamily="18" charset="0"/>
                <a:cs typeface="Times New Roman" panose="02020603050405020304" pitchFamily="18" charset="0"/>
              </a:rPr>
              <a:t>1. the employee's evaluation should be based on behaviorally stated performance standards, which should be reflected in the job description and related performance standards, and the employees should be aware of them as their desirable performance goals</a:t>
            </a:r>
          </a:p>
          <a:p>
            <a:pPr marL="0" indent="0" algn="l">
              <a:buNone/>
            </a:pPr>
            <a:r>
              <a:rPr lang="en-US" sz="2400" dirty="0" smtClean="0">
                <a:latin typeface="Times New Roman" panose="02020603050405020304" pitchFamily="18" charset="0"/>
                <a:cs typeface="Times New Roman" panose="02020603050405020304" pitchFamily="18" charset="0"/>
              </a:rPr>
              <a:t>2. an adequate representative sample of the nurse's job should be observed to provide a basis for evaluation.</a:t>
            </a:r>
          </a:p>
          <a:p>
            <a:pPr marL="0" indent="0" algn="l">
              <a:buNone/>
            </a:pPr>
            <a:r>
              <a:rPr lang="en-US" sz="2400" dirty="0" smtClean="0">
                <a:latin typeface="Times New Roman" panose="02020603050405020304" pitchFamily="18" charset="0"/>
                <a:cs typeface="Times New Roman" panose="02020603050405020304" pitchFamily="18" charset="0"/>
              </a:rPr>
              <a:t>3. the nurse should be given a copy of job description, performance standards, and performance evaluation form, to understand how she was evaluated</a:t>
            </a:r>
            <a:r>
              <a:rPr lang="en-US" sz="1400" dirty="0" smtClean="0"/>
              <a:t>.</a:t>
            </a:r>
            <a:endParaRPr lang="en-US" sz="1400" dirty="0"/>
          </a:p>
        </p:txBody>
      </p:sp>
    </p:spTree>
    <p:extLst>
      <p:ext uri="{BB962C8B-B14F-4D97-AF65-F5344CB8AC3E}">
        <p14:creationId xmlns:p14="http://schemas.microsoft.com/office/powerpoint/2010/main" val="35461187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smtClean="0">
                <a:effectLst>
                  <a:outerShdw blurRad="38100" dist="38100" dir="2700000" algn="tl">
                    <a:srgbClr val="000000">
                      <a:alpha val="43137"/>
                    </a:srgbClr>
                  </a:outerShdw>
                </a:effectLst>
              </a:rPr>
              <a:t>Home work </a:t>
            </a:r>
            <a:endParaRPr lang="en-US"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62232" y="1825625"/>
            <a:ext cx="11191568" cy="2495652"/>
          </a:xfrm>
        </p:spPr>
        <p:txBody>
          <a:bodyPr>
            <a:normAutofit/>
          </a:bodyPr>
          <a:lstStyle/>
          <a:p>
            <a:pPr marL="0" indent="0" algn="l">
              <a:buNone/>
            </a:pPr>
            <a:r>
              <a:rPr lang="en-US" dirty="0" smtClean="0"/>
              <a:t>1- Define </a:t>
            </a:r>
            <a:r>
              <a:rPr lang="en-US" dirty="0"/>
              <a:t>of budget and what are the types of budget?</a:t>
            </a:r>
          </a:p>
          <a:p>
            <a:pPr marL="0" indent="0" algn="l">
              <a:buNone/>
            </a:pPr>
            <a:r>
              <a:rPr lang="en-US" dirty="0"/>
              <a:t>2- </a:t>
            </a:r>
            <a:r>
              <a:rPr lang="en-US" dirty="0" err="1" smtClean="0"/>
              <a:t>Defin</a:t>
            </a:r>
            <a:r>
              <a:rPr lang="en-US" dirty="0" smtClean="0"/>
              <a:t> </a:t>
            </a:r>
            <a:r>
              <a:rPr lang="en-US" dirty="0"/>
              <a:t>of Administration and the number of Administration elements?</a:t>
            </a:r>
          </a:p>
          <a:p>
            <a:pPr marL="0" indent="0" algn="l">
              <a:buNone/>
            </a:pPr>
            <a:r>
              <a:rPr lang="en-US" dirty="0"/>
              <a:t>3-What is the difference between a report and a record?</a:t>
            </a:r>
          </a:p>
          <a:p>
            <a:pPr marL="0" indent="0" algn="l">
              <a:buNone/>
            </a:pPr>
            <a:r>
              <a:rPr lang="en-US" dirty="0"/>
              <a:t>4- What are the factors that affect staffing? </a:t>
            </a:r>
            <a:endParaRPr lang="en-US" dirty="0"/>
          </a:p>
        </p:txBody>
      </p:sp>
    </p:spTree>
    <p:extLst>
      <p:ext uri="{BB962C8B-B14F-4D97-AF65-F5344CB8AC3E}">
        <p14:creationId xmlns:p14="http://schemas.microsoft.com/office/powerpoint/2010/main" val="3238623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effectLst>
                  <a:outerShdw blurRad="38100" dist="38100" dir="2700000" algn="tl">
                    <a:srgbClr val="000000">
                      <a:alpha val="43137"/>
                    </a:srgbClr>
                  </a:outerShdw>
                </a:effectLst>
              </a:rPr>
              <a:t>REFERENCES</a:t>
            </a:r>
          </a:p>
        </p:txBody>
      </p:sp>
      <p:sp>
        <p:nvSpPr>
          <p:cNvPr id="3" name="عنصر نائب للمحتوى 2"/>
          <p:cNvSpPr>
            <a:spLocks noGrp="1"/>
          </p:cNvSpPr>
          <p:nvPr>
            <p:ph idx="1"/>
          </p:nvPr>
        </p:nvSpPr>
        <p:spPr/>
        <p:txBody>
          <a:bodyPr/>
          <a:lstStyle/>
          <a:p>
            <a:pPr algn="r" rtl="0">
              <a:buFont typeface="Wingdings" panose="05000000000000000000" pitchFamily="2" charset="2"/>
              <a:buChar char="Ø"/>
            </a:pPr>
            <a:r>
              <a:rPr lang="en-US" dirty="0" err="1"/>
              <a:t>Basavanthappa</a:t>
            </a:r>
            <a:r>
              <a:rPr lang="en-US" dirty="0"/>
              <a:t> B T. Nursing administration. </a:t>
            </a:r>
            <a:r>
              <a:rPr lang="en-US" dirty="0" err="1"/>
              <a:t>Istedn</a:t>
            </a:r>
            <a:r>
              <a:rPr lang="en-US" dirty="0"/>
              <a:t>. New </a:t>
            </a:r>
            <a:r>
              <a:rPr lang="en-US" dirty="0" err="1"/>
              <a:t>Delhi:Jaypee</a:t>
            </a:r>
            <a:r>
              <a:rPr lang="en-US" dirty="0"/>
              <a:t> </a:t>
            </a:r>
          </a:p>
          <a:p>
            <a:pPr marL="0" indent="0" algn="l">
              <a:buNone/>
            </a:pPr>
            <a:r>
              <a:rPr lang="en-US" dirty="0"/>
              <a:t>brothers medical publishers (p) ltd; 2000.</a:t>
            </a:r>
          </a:p>
          <a:p>
            <a:pPr algn="l" rtl="0">
              <a:buFont typeface="Wingdings" panose="05000000000000000000" pitchFamily="2" charset="2"/>
              <a:buChar char="Ø"/>
            </a:pPr>
            <a:r>
              <a:rPr lang="en-US" dirty="0" smtClean="0"/>
              <a:t>Wise </a:t>
            </a:r>
            <a:r>
              <a:rPr lang="en-US" dirty="0"/>
              <a:t>P S. Leading and managing in nursing. </a:t>
            </a:r>
            <a:r>
              <a:rPr lang="en-US" dirty="0" err="1"/>
              <a:t>Istedn</a:t>
            </a:r>
            <a:r>
              <a:rPr lang="en-US" dirty="0"/>
              <a:t>. Philadelphia: Mosby </a:t>
            </a:r>
            <a:r>
              <a:rPr lang="en-US" dirty="0" smtClean="0"/>
              <a:t>publications</a:t>
            </a:r>
            <a:r>
              <a:rPr lang="en-US" dirty="0"/>
              <a:t>; 1995.</a:t>
            </a:r>
          </a:p>
          <a:p>
            <a:pPr algn="l" rtl="0">
              <a:buFont typeface="Wingdings" panose="05000000000000000000" pitchFamily="2" charset="2"/>
              <a:buChar char="Ø"/>
            </a:pPr>
            <a:r>
              <a:rPr lang="en-US" dirty="0" smtClean="0"/>
              <a:t>Koontz </a:t>
            </a:r>
            <a:r>
              <a:rPr lang="en-US" dirty="0"/>
              <a:t>H &amp;</a:t>
            </a:r>
            <a:r>
              <a:rPr lang="en-US" dirty="0" err="1"/>
              <a:t>Weihrich</a:t>
            </a:r>
            <a:r>
              <a:rPr lang="en-US" dirty="0"/>
              <a:t> H . Essentials of management an international </a:t>
            </a:r>
          </a:p>
          <a:p>
            <a:pPr marL="0" indent="0" algn="l">
              <a:buNone/>
            </a:pPr>
            <a:r>
              <a:rPr lang="en-US" dirty="0"/>
              <a:t>perspective. (</a:t>
            </a:r>
            <a:r>
              <a:rPr lang="en-US" dirty="0" err="1"/>
              <a:t>Istedn</a:t>
            </a:r>
            <a:r>
              <a:rPr lang="en-US" dirty="0"/>
              <a:t>). New Delhi: Tata McGraw Hill publishers; 2007</a:t>
            </a:r>
          </a:p>
        </p:txBody>
      </p:sp>
    </p:spTree>
    <p:extLst>
      <p:ext uri="{BB962C8B-B14F-4D97-AF65-F5344CB8AC3E}">
        <p14:creationId xmlns:p14="http://schemas.microsoft.com/office/powerpoint/2010/main" val="3659113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3842" y="365125"/>
            <a:ext cx="11024315" cy="62932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10351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l"/>
            <a:r>
              <a:rPr lang="en-US" sz="2800" b="1" dirty="0" smtClean="0">
                <a:latin typeface="+mn-lt"/>
              </a:rPr>
              <a:t>Elements of Administration </a:t>
            </a:r>
            <a:r>
              <a:rPr lang="en-US" sz="2800" dirty="0" smtClean="0">
                <a:latin typeface="+mn-lt"/>
              </a:rPr>
              <a:t/>
            </a:r>
            <a:br>
              <a:rPr lang="en-US" sz="2800" dirty="0" smtClean="0">
                <a:latin typeface="+mn-lt"/>
              </a:rPr>
            </a:br>
            <a:endParaRPr lang="en-US" sz="2800" dirty="0">
              <a:latin typeface="+mn-lt"/>
            </a:endParaRPr>
          </a:p>
        </p:txBody>
      </p:sp>
      <p:sp>
        <p:nvSpPr>
          <p:cNvPr id="3" name="عنصر نائب للمحتوى 2"/>
          <p:cNvSpPr>
            <a:spLocks noGrp="1"/>
          </p:cNvSpPr>
          <p:nvPr>
            <p:ph idx="1"/>
          </p:nvPr>
        </p:nvSpPr>
        <p:spPr>
          <a:xfrm>
            <a:off x="231820" y="1390919"/>
            <a:ext cx="11797048" cy="4080734"/>
          </a:xfrm>
        </p:spPr>
        <p:txBody>
          <a:bodyPr>
            <a:normAutofit/>
          </a:bodyPr>
          <a:lstStyle/>
          <a:p>
            <a:pPr marL="0" indent="0" algn="l">
              <a:buNone/>
            </a:pPr>
            <a:r>
              <a:rPr lang="en-US" b="1" dirty="0" smtClean="0">
                <a:solidFill>
                  <a:srgbClr val="FF0000"/>
                </a:solidFill>
              </a:rPr>
              <a:t>1: Planning</a:t>
            </a:r>
          </a:p>
          <a:p>
            <a:pPr marL="0" indent="0" algn="l">
              <a:buNone/>
            </a:pPr>
            <a:r>
              <a:rPr lang="en-US" dirty="0" smtClean="0"/>
              <a:t>Planning involves:</a:t>
            </a:r>
          </a:p>
          <a:p>
            <a:pPr algn="l" rtl="0">
              <a:buFont typeface="Wingdings" panose="05000000000000000000" pitchFamily="2" charset="2"/>
              <a:buChar char="Ø"/>
            </a:pPr>
            <a:r>
              <a:rPr lang="en-US" dirty="0" smtClean="0"/>
              <a:t>Choosing tasks that must be performed to attain organizational goals.</a:t>
            </a:r>
          </a:p>
          <a:p>
            <a:pPr algn="l" rtl="0">
              <a:buFont typeface="Wingdings" panose="05000000000000000000" pitchFamily="2" charset="2"/>
              <a:buChar char="Ø"/>
            </a:pPr>
            <a:r>
              <a:rPr lang="en-US" dirty="0" smtClean="0"/>
              <a:t>Outlining how the tasks must be performed, </a:t>
            </a:r>
            <a:r>
              <a:rPr lang="en-US" dirty="0" smtClean="0"/>
              <a:t>and</a:t>
            </a:r>
            <a:r>
              <a:rPr lang="ar-IQ" dirty="0" smtClean="0"/>
              <a:t> </a:t>
            </a:r>
            <a:r>
              <a:rPr lang="en-US" dirty="0" smtClean="0"/>
              <a:t>Indicating </a:t>
            </a:r>
            <a:r>
              <a:rPr lang="en-US" dirty="0" smtClean="0"/>
              <a:t>when they should be performed</a:t>
            </a:r>
            <a:r>
              <a:rPr lang="en-US" dirty="0" smtClean="0"/>
              <a:t>.</a:t>
            </a:r>
            <a:endParaRPr lang="en-US" dirty="0" smtClean="0"/>
          </a:p>
          <a:p>
            <a:pPr marL="0" indent="0" algn="l">
              <a:buNone/>
            </a:pPr>
            <a:r>
              <a:rPr lang="en-US" dirty="0" smtClean="0"/>
              <a:t>Planning activity focuses on attaining goals. Managers outline exactly what </a:t>
            </a:r>
          </a:p>
          <a:p>
            <a:pPr marL="0" indent="0" algn="l">
              <a:buNone/>
            </a:pPr>
            <a:r>
              <a:rPr lang="en-US" dirty="0" smtClean="0"/>
              <a:t>organizations should do to be successful. Planning is concerned with the </a:t>
            </a:r>
          </a:p>
          <a:p>
            <a:pPr marL="0" indent="0" algn="l">
              <a:buNone/>
            </a:pPr>
            <a:r>
              <a:rPr lang="en-US" dirty="0" smtClean="0"/>
              <a:t>success of the organization in the short term as well as in the long term.</a:t>
            </a:r>
          </a:p>
          <a:p>
            <a:pPr marL="0" indent="0" algn="l">
              <a:buNone/>
            </a:pPr>
            <a:endParaRPr lang="en-US" dirty="0"/>
          </a:p>
        </p:txBody>
      </p:sp>
    </p:spTree>
    <p:extLst>
      <p:ext uri="{BB962C8B-B14F-4D97-AF65-F5344CB8AC3E}">
        <p14:creationId xmlns:p14="http://schemas.microsoft.com/office/powerpoint/2010/main" val="4259539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3409335" cy="1021223"/>
          </a:xfrm>
        </p:spPr>
        <p:txBody>
          <a:bodyPr/>
          <a:lstStyle/>
          <a:p>
            <a:pPr algn="l"/>
            <a:r>
              <a:rPr lang="en-US" b="1" dirty="0">
                <a:solidFill>
                  <a:srgbClr val="FF0000"/>
                </a:solidFill>
              </a:rPr>
              <a:t>2</a:t>
            </a:r>
            <a:r>
              <a:rPr lang="en-US" b="1" dirty="0" smtClean="0">
                <a:solidFill>
                  <a:srgbClr val="FF0000"/>
                </a:solidFill>
              </a:rPr>
              <a:t>: Organizing</a:t>
            </a:r>
            <a:endParaRPr lang="en-US" dirty="0"/>
          </a:p>
        </p:txBody>
      </p:sp>
      <p:sp>
        <p:nvSpPr>
          <p:cNvPr id="3" name="عنصر نائب للمحتوى 2"/>
          <p:cNvSpPr>
            <a:spLocks noGrp="1"/>
          </p:cNvSpPr>
          <p:nvPr>
            <p:ph idx="1"/>
          </p:nvPr>
        </p:nvSpPr>
        <p:spPr>
          <a:xfrm>
            <a:off x="191729" y="1690688"/>
            <a:ext cx="12000272" cy="2674835"/>
          </a:xfrm>
        </p:spPr>
        <p:txBody>
          <a:bodyPr/>
          <a:lstStyle/>
          <a:p>
            <a:pPr algn="l" rtl="0">
              <a:buFont typeface="Wingdings" panose="05000000000000000000" pitchFamily="2" charset="2"/>
              <a:buChar char="Ø"/>
            </a:pPr>
            <a:r>
              <a:rPr lang="en-US" dirty="0" smtClean="0"/>
              <a:t>Organizing </a:t>
            </a:r>
            <a:r>
              <a:rPr lang="en-US" dirty="0" smtClean="0"/>
              <a:t>can be thought of as assigning the tasks developed in the </a:t>
            </a:r>
            <a:r>
              <a:rPr lang="ar-IQ" dirty="0" smtClean="0"/>
              <a:t> </a:t>
            </a:r>
            <a:r>
              <a:rPr lang="en-US" dirty="0" smtClean="0"/>
              <a:t>planning </a:t>
            </a:r>
            <a:r>
              <a:rPr lang="en-US" dirty="0" smtClean="0"/>
              <a:t>stages, to various individuals or groups within the organization.</a:t>
            </a:r>
          </a:p>
          <a:p>
            <a:pPr algn="l" rtl="0">
              <a:buFont typeface="Wingdings" panose="05000000000000000000" pitchFamily="2" charset="2"/>
              <a:buChar char="Ø"/>
            </a:pPr>
            <a:r>
              <a:rPr lang="en-US" dirty="0" smtClean="0"/>
              <a:t>Organizing is to create a mechanism to put plans into action.</a:t>
            </a:r>
          </a:p>
          <a:p>
            <a:pPr algn="l" rtl="0">
              <a:buFont typeface="Wingdings" panose="05000000000000000000" pitchFamily="2" charset="2"/>
              <a:buChar char="Ø"/>
            </a:pPr>
            <a:r>
              <a:rPr lang="en-US" dirty="0" smtClean="0"/>
              <a:t>People within the organization are given work assignments that </a:t>
            </a:r>
            <a:r>
              <a:rPr lang="ar-IQ" dirty="0" smtClean="0"/>
              <a:t> </a:t>
            </a:r>
            <a:r>
              <a:rPr lang="en-US" dirty="0" smtClean="0"/>
              <a:t>contribute </a:t>
            </a:r>
            <a:r>
              <a:rPr lang="en-US" dirty="0" smtClean="0"/>
              <a:t>to the company‘s goals.</a:t>
            </a:r>
            <a:endParaRPr lang="en-US" dirty="0"/>
          </a:p>
        </p:txBody>
      </p:sp>
    </p:spTree>
    <p:extLst>
      <p:ext uri="{BB962C8B-B14F-4D97-AF65-F5344CB8AC3E}">
        <p14:creationId xmlns:p14="http://schemas.microsoft.com/office/powerpoint/2010/main" val="3925133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271" y="158648"/>
            <a:ext cx="2952135" cy="1065469"/>
          </a:xfrm>
        </p:spPr>
        <p:txBody>
          <a:bodyPr/>
          <a:lstStyle/>
          <a:p>
            <a:pPr algn="l"/>
            <a:r>
              <a:rPr lang="en-US" b="1" dirty="0">
                <a:solidFill>
                  <a:srgbClr val="FF0000"/>
                </a:solidFill>
              </a:rPr>
              <a:t>3</a:t>
            </a:r>
            <a:r>
              <a:rPr lang="en-US" b="1" dirty="0" smtClean="0">
                <a:solidFill>
                  <a:srgbClr val="FF0000"/>
                </a:solidFill>
              </a:rPr>
              <a:t>: </a:t>
            </a:r>
            <a:r>
              <a:rPr lang="en-US" b="1" dirty="0">
                <a:solidFill>
                  <a:srgbClr val="FF0000"/>
                </a:solidFill>
              </a:rPr>
              <a:t>Staffing </a:t>
            </a:r>
            <a:endParaRPr lang="en-US" dirty="0"/>
          </a:p>
        </p:txBody>
      </p:sp>
      <p:sp>
        <p:nvSpPr>
          <p:cNvPr id="3" name="عنصر نائب للمحتوى 2"/>
          <p:cNvSpPr>
            <a:spLocks noGrp="1"/>
          </p:cNvSpPr>
          <p:nvPr>
            <p:ph idx="1"/>
          </p:nvPr>
        </p:nvSpPr>
        <p:spPr>
          <a:xfrm>
            <a:off x="117987" y="1825626"/>
            <a:ext cx="11960942" cy="2318672"/>
          </a:xfrm>
        </p:spPr>
        <p:txBody>
          <a:bodyPr/>
          <a:lstStyle/>
          <a:p>
            <a:pPr marL="0" indent="0" algn="l">
              <a:buNone/>
            </a:pPr>
            <a:r>
              <a:rPr lang="en-US" b="1" dirty="0" smtClean="0"/>
              <a:t>Staffing </a:t>
            </a:r>
            <a:r>
              <a:rPr lang="en-US" b="1" dirty="0" smtClean="0"/>
              <a:t>process</a:t>
            </a:r>
          </a:p>
          <a:p>
            <a:pPr marL="0" indent="0" algn="l">
              <a:buNone/>
            </a:pPr>
            <a:r>
              <a:rPr lang="en-US" dirty="0" smtClean="0"/>
              <a:t>Staffing process is an orderly, systematic process, based upon sound </a:t>
            </a:r>
            <a:r>
              <a:rPr lang="en-US" dirty="0" smtClean="0"/>
              <a:t> rationale</a:t>
            </a:r>
            <a:r>
              <a:rPr lang="en-US" dirty="0" smtClean="0"/>
              <a:t>, applied to determine the number and kind of nursing, personnel required to provide nursing care of predetermined standard to a group of patients in a particular setting</a:t>
            </a:r>
            <a:r>
              <a:rPr lang="en-US" dirty="0" smtClean="0"/>
              <a:t>.</a:t>
            </a:r>
            <a:endParaRPr lang="en-US" dirty="0" smtClean="0"/>
          </a:p>
        </p:txBody>
      </p:sp>
    </p:spTree>
    <p:extLst>
      <p:ext uri="{BB962C8B-B14F-4D97-AF65-F5344CB8AC3E}">
        <p14:creationId xmlns:p14="http://schemas.microsoft.com/office/powerpoint/2010/main" val="364824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129151"/>
            <a:ext cx="6403258" cy="917985"/>
          </a:xfrm>
        </p:spPr>
        <p:txBody>
          <a:bodyPr/>
          <a:lstStyle/>
          <a:p>
            <a:pPr algn="l"/>
            <a:r>
              <a:rPr lang="en-US" b="1" dirty="0"/>
              <a:t>Factors that affect </a:t>
            </a:r>
            <a:r>
              <a:rPr lang="en-US" b="1" dirty="0" smtClean="0"/>
              <a:t>staffing</a:t>
            </a:r>
            <a:endParaRPr lang="en-US" dirty="0"/>
          </a:p>
        </p:txBody>
      </p:sp>
      <p:sp>
        <p:nvSpPr>
          <p:cNvPr id="3" name="عنصر نائب للمحتوى 2"/>
          <p:cNvSpPr>
            <a:spLocks noGrp="1"/>
          </p:cNvSpPr>
          <p:nvPr>
            <p:ph idx="1"/>
          </p:nvPr>
        </p:nvSpPr>
        <p:spPr>
          <a:xfrm>
            <a:off x="147483" y="1489587"/>
            <a:ext cx="11724969" cy="4144297"/>
          </a:xfrm>
        </p:spPr>
        <p:txBody>
          <a:bodyPr>
            <a:normAutofit/>
          </a:bodyPr>
          <a:lstStyle/>
          <a:p>
            <a:pPr marL="0" indent="0" algn="l">
              <a:buNone/>
            </a:pPr>
            <a:r>
              <a:rPr lang="en-US" dirty="0" smtClean="0"/>
              <a:t>1</a:t>
            </a:r>
            <a:r>
              <a:rPr lang="en-US" dirty="0" smtClean="0"/>
              <a:t>. Philosophy and objectives of the organization.</a:t>
            </a:r>
          </a:p>
          <a:p>
            <a:pPr marL="0" indent="0" algn="l">
              <a:buNone/>
            </a:pPr>
            <a:r>
              <a:rPr lang="en-US" dirty="0" smtClean="0"/>
              <a:t>2. The type of patients, acuity levels, fluctuation in admission, length of stay, type of care, standards of nursing care, personnel policies (employee's category, holidays, weekends, sick leaves, overtime, </a:t>
            </a:r>
            <a:r>
              <a:rPr lang="en-US" dirty="0" err="1" smtClean="0"/>
              <a:t>etc</a:t>
            </a:r>
            <a:r>
              <a:rPr lang="en-US" dirty="0" smtClean="0"/>
              <a:t> . .).</a:t>
            </a:r>
          </a:p>
          <a:p>
            <a:pPr marL="0" indent="0" algn="l">
              <a:buNone/>
            </a:pPr>
            <a:r>
              <a:rPr lang="en-US" dirty="0" smtClean="0"/>
              <a:t>3. Educational and experiential levels of staff, and job descriptions</a:t>
            </a:r>
          </a:p>
          <a:p>
            <a:pPr marL="0" indent="0" algn="l">
              <a:buNone/>
            </a:pPr>
            <a:r>
              <a:rPr lang="en-US" dirty="0" smtClean="0"/>
              <a:t>4. Number of beds, supplies and equipment.</a:t>
            </a:r>
          </a:p>
          <a:p>
            <a:pPr marL="0" indent="0" algn="l">
              <a:buNone/>
            </a:pPr>
            <a:r>
              <a:rPr lang="en-US" dirty="0" smtClean="0"/>
              <a:t>5. Organizational structure, support services and personnel, patient- nurse ratio required ,and the budget.</a:t>
            </a:r>
          </a:p>
          <a:p>
            <a:pPr marL="0" indent="0" algn="l">
              <a:buNone/>
            </a:pPr>
            <a:endParaRPr lang="en-US" dirty="0"/>
          </a:p>
        </p:txBody>
      </p:sp>
    </p:spTree>
    <p:extLst>
      <p:ext uri="{BB962C8B-B14F-4D97-AF65-F5344CB8AC3E}">
        <p14:creationId xmlns:p14="http://schemas.microsoft.com/office/powerpoint/2010/main" val="2642693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0278" y="129151"/>
            <a:ext cx="5503606" cy="1080217"/>
          </a:xfrm>
        </p:spPr>
        <p:txBody>
          <a:bodyPr/>
          <a:lstStyle/>
          <a:p>
            <a:pPr algn="l"/>
            <a:r>
              <a:rPr lang="en-US" b="1" dirty="0" smtClean="0">
                <a:solidFill>
                  <a:srgbClr val="FF0000"/>
                </a:solidFill>
              </a:rPr>
              <a:t>4: </a:t>
            </a:r>
            <a:r>
              <a:rPr lang="en-US" b="1" dirty="0">
                <a:solidFill>
                  <a:srgbClr val="FF0000"/>
                </a:solidFill>
              </a:rPr>
              <a:t>Time </a:t>
            </a:r>
            <a:r>
              <a:rPr lang="en-US" b="1" dirty="0" smtClean="0">
                <a:solidFill>
                  <a:srgbClr val="FF0000"/>
                </a:solidFill>
              </a:rPr>
              <a:t>Management</a:t>
            </a:r>
            <a:endParaRPr lang="en-US" dirty="0"/>
          </a:p>
        </p:txBody>
      </p:sp>
      <p:sp>
        <p:nvSpPr>
          <p:cNvPr id="3" name="عنصر نائب للمحتوى 2"/>
          <p:cNvSpPr>
            <a:spLocks noGrp="1"/>
          </p:cNvSpPr>
          <p:nvPr>
            <p:ph idx="1"/>
          </p:nvPr>
        </p:nvSpPr>
        <p:spPr>
          <a:xfrm>
            <a:off x="383458" y="1825625"/>
            <a:ext cx="11488994" cy="2746375"/>
          </a:xfrm>
        </p:spPr>
        <p:txBody>
          <a:bodyPr/>
          <a:lstStyle/>
          <a:p>
            <a:pPr marL="0" indent="0" algn="l">
              <a:buNone/>
            </a:pPr>
            <a:r>
              <a:rPr lang="en-US" dirty="0" smtClean="0"/>
              <a:t>Time </a:t>
            </a:r>
            <a:r>
              <a:rPr lang="en-US" dirty="0" smtClean="0"/>
              <a:t>is a constant that cannot be altered. The clock cannot be slowed </a:t>
            </a:r>
            <a:r>
              <a:rPr lang="en-US" dirty="0" smtClean="0"/>
              <a:t>down </a:t>
            </a:r>
            <a:r>
              <a:rPr lang="en-US" dirty="0" smtClean="0"/>
              <a:t>or speeded up. Thus, time management is a misnomer. No one </a:t>
            </a:r>
            <a:r>
              <a:rPr lang="en-US" dirty="0" smtClean="0"/>
              <a:t> manages </a:t>
            </a:r>
            <a:r>
              <a:rPr lang="en-US" dirty="0" smtClean="0"/>
              <a:t>time itself. What is managed is how time is use.</a:t>
            </a:r>
          </a:p>
          <a:p>
            <a:pPr marL="0" indent="0" algn="l">
              <a:buNone/>
            </a:pPr>
            <a:r>
              <a:rPr lang="en-US" b="1" dirty="0" smtClean="0"/>
              <a:t>Definition</a:t>
            </a:r>
          </a:p>
          <a:p>
            <a:pPr marL="0" indent="0" algn="l">
              <a:buNone/>
            </a:pPr>
            <a:r>
              <a:rPr lang="en-US" dirty="0" smtClean="0"/>
              <a:t>Time management is the optimum use of the available time.</a:t>
            </a:r>
            <a:endParaRPr lang="en-US" dirty="0"/>
          </a:p>
        </p:txBody>
      </p:sp>
    </p:spTree>
    <p:extLst>
      <p:ext uri="{BB962C8B-B14F-4D97-AF65-F5344CB8AC3E}">
        <p14:creationId xmlns:p14="http://schemas.microsoft.com/office/powerpoint/2010/main" val="1284697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8259097" cy="1325563"/>
          </a:xfrm>
        </p:spPr>
        <p:txBody>
          <a:bodyPr/>
          <a:lstStyle/>
          <a:p>
            <a:pPr algn="l"/>
            <a:r>
              <a:rPr lang="en-US" b="1" dirty="0">
                <a:solidFill>
                  <a:srgbClr val="FF0000"/>
                </a:solidFill>
              </a:rPr>
              <a:t>Important of time </a:t>
            </a:r>
            <a:r>
              <a:rPr lang="en-US" b="1" dirty="0" smtClean="0">
                <a:solidFill>
                  <a:srgbClr val="FF0000"/>
                </a:solidFill>
              </a:rPr>
              <a:t>management</a:t>
            </a:r>
            <a:endParaRPr lang="en-US" dirty="0">
              <a:solidFill>
                <a:srgbClr val="FF0000"/>
              </a:solidFill>
            </a:endParaRPr>
          </a:p>
        </p:txBody>
      </p:sp>
      <p:sp>
        <p:nvSpPr>
          <p:cNvPr id="3" name="عنصر نائب للمحتوى 2"/>
          <p:cNvSpPr>
            <a:spLocks noGrp="1"/>
          </p:cNvSpPr>
          <p:nvPr>
            <p:ph idx="1"/>
          </p:nvPr>
        </p:nvSpPr>
        <p:spPr>
          <a:xfrm>
            <a:off x="0" y="1265186"/>
            <a:ext cx="11533238" cy="3513291"/>
          </a:xfrm>
        </p:spPr>
        <p:txBody>
          <a:bodyPr/>
          <a:lstStyle/>
          <a:p>
            <a:pPr marL="0" indent="0" algn="l">
              <a:buNone/>
            </a:pPr>
            <a:r>
              <a:rPr lang="en-US" dirty="0" err="1" smtClean="0"/>
              <a:t>1.To</a:t>
            </a:r>
            <a:r>
              <a:rPr lang="en-US" dirty="0" smtClean="0"/>
              <a:t> </a:t>
            </a:r>
            <a:r>
              <a:rPr lang="en-US" dirty="0" smtClean="0"/>
              <a:t>know how to use time wisely.</a:t>
            </a:r>
          </a:p>
          <a:p>
            <a:pPr marL="0" indent="0" algn="l">
              <a:buNone/>
            </a:pPr>
            <a:r>
              <a:rPr lang="en-US" dirty="0" smtClean="0"/>
              <a:t>2.To get more work done in less time.</a:t>
            </a:r>
          </a:p>
          <a:p>
            <a:pPr marL="0" indent="0" algn="l">
              <a:buNone/>
            </a:pPr>
            <a:r>
              <a:rPr lang="en-US" dirty="0" smtClean="0"/>
              <a:t>3.To conserve time and energy.</a:t>
            </a:r>
          </a:p>
          <a:p>
            <a:pPr marL="0" indent="0" algn="l">
              <a:buNone/>
            </a:pPr>
            <a:r>
              <a:rPr lang="en-US" b="1" dirty="0" smtClean="0">
                <a:solidFill>
                  <a:srgbClr val="FF0000"/>
                </a:solidFill>
              </a:rPr>
              <a:t>Principles of time management</a:t>
            </a:r>
          </a:p>
          <a:p>
            <a:pPr marL="0" indent="0" algn="l">
              <a:buNone/>
            </a:pPr>
            <a:r>
              <a:rPr lang="en-US" dirty="0" smtClean="0"/>
              <a:t>The nurse manager may start a plan for maximizing the use </a:t>
            </a:r>
            <a:r>
              <a:rPr lang="en-US" dirty="0" smtClean="0"/>
              <a:t>of</a:t>
            </a:r>
            <a:r>
              <a:rPr lang="ar-IQ" dirty="0" smtClean="0"/>
              <a:t> </a:t>
            </a:r>
            <a:r>
              <a:rPr lang="en-US" dirty="0" smtClean="0"/>
              <a:t>managerial </a:t>
            </a:r>
            <a:r>
              <a:rPr lang="en-US" dirty="0" smtClean="0"/>
              <a:t>time by the application of the following principles.</a:t>
            </a:r>
            <a:endParaRPr lang="en-US" dirty="0"/>
          </a:p>
        </p:txBody>
      </p:sp>
    </p:spTree>
    <p:extLst>
      <p:ext uri="{BB962C8B-B14F-4D97-AF65-F5344CB8AC3E}">
        <p14:creationId xmlns:p14="http://schemas.microsoft.com/office/powerpoint/2010/main" val="1337833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6477" y="114402"/>
            <a:ext cx="4026310" cy="1050721"/>
          </a:xfrm>
        </p:spPr>
        <p:txBody>
          <a:bodyPr/>
          <a:lstStyle/>
          <a:p>
            <a:pPr algn="l"/>
            <a:r>
              <a:rPr lang="en-US" dirty="0" smtClean="0">
                <a:solidFill>
                  <a:srgbClr val="FF0000"/>
                </a:solidFill>
              </a:rPr>
              <a:t>5: Coordinating</a:t>
            </a:r>
            <a:endParaRPr lang="en-US" dirty="0">
              <a:solidFill>
                <a:srgbClr val="FF0000"/>
              </a:solidFill>
            </a:endParaRPr>
          </a:p>
        </p:txBody>
      </p:sp>
      <p:sp>
        <p:nvSpPr>
          <p:cNvPr id="3" name="عنصر نائب للمحتوى 2"/>
          <p:cNvSpPr>
            <a:spLocks noGrp="1"/>
          </p:cNvSpPr>
          <p:nvPr>
            <p:ph idx="1"/>
          </p:nvPr>
        </p:nvSpPr>
        <p:spPr>
          <a:xfrm>
            <a:off x="0" y="1279934"/>
            <a:ext cx="12192000" cy="2525149"/>
          </a:xfrm>
        </p:spPr>
        <p:txBody>
          <a:bodyPr/>
          <a:lstStyle/>
          <a:p>
            <a:pPr marL="0" indent="0" algn="l">
              <a:buNone/>
            </a:pPr>
            <a:r>
              <a:rPr lang="en-US" b="1" dirty="0" smtClean="0"/>
              <a:t>Coordination</a:t>
            </a:r>
            <a:r>
              <a:rPr lang="en-US" b="1" dirty="0" smtClean="0"/>
              <a:t>:</a:t>
            </a:r>
            <a:r>
              <a:rPr lang="en-US" dirty="0" smtClean="0"/>
              <a:t> is the act of organizing, making different people or </a:t>
            </a:r>
            <a:r>
              <a:rPr lang="en-US" dirty="0" smtClean="0"/>
              <a:t>things work together </a:t>
            </a:r>
            <a:r>
              <a:rPr lang="en-US" dirty="0" smtClean="0"/>
              <a:t>for a goal or effect to fulfill desired goals in </a:t>
            </a:r>
            <a:r>
              <a:rPr lang="en-US" dirty="0" err="1" smtClean="0"/>
              <a:t>anorganization</a:t>
            </a:r>
            <a:r>
              <a:rPr lang="en-US" dirty="0" smtClean="0"/>
              <a:t>.</a:t>
            </a:r>
          </a:p>
          <a:p>
            <a:pPr marL="0" indent="0" algn="l">
              <a:buNone/>
            </a:pPr>
            <a:endParaRPr lang="en-US" b="1" dirty="0" smtClean="0"/>
          </a:p>
          <a:p>
            <a:pPr marL="0" indent="0" algn="l">
              <a:buNone/>
            </a:pPr>
            <a:r>
              <a:rPr lang="en-US" b="1" dirty="0" smtClean="0"/>
              <a:t>Coordination</a:t>
            </a:r>
            <a:r>
              <a:rPr lang="en-US" b="1" dirty="0" smtClean="0"/>
              <a:t>: </a:t>
            </a:r>
            <a:r>
              <a:rPr lang="en-US" dirty="0" smtClean="0"/>
              <a:t>is a managerial function in which different activities </a:t>
            </a:r>
            <a:r>
              <a:rPr lang="en-US" dirty="0" smtClean="0"/>
              <a:t>of the business are properly adjusted and interlinked.</a:t>
            </a:r>
            <a:endParaRPr lang="en-US" dirty="0"/>
          </a:p>
        </p:txBody>
      </p:sp>
    </p:spTree>
    <p:extLst>
      <p:ext uri="{BB962C8B-B14F-4D97-AF65-F5344CB8AC3E}">
        <p14:creationId xmlns:p14="http://schemas.microsoft.com/office/powerpoint/2010/main" val="245328673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1470</Words>
  <Application>Microsoft Office PowerPoint</Application>
  <PresentationFormat>مخصص</PresentationFormat>
  <Paragraphs>125</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نسق Office</vt:lpstr>
      <vt:lpstr>University of Basrah  College of Nursing</vt:lpstr>
      <vt:lpstr>Nursing Administration</vt:lpstr>
      <vt:lpstr>Elements of Administration  </vt:lpstr>
      <vt:lpstr>2: Organizing</vt:lpstr>
      <vt:lpstr>3: Staffing </vt:lpstr>
      <vt:lpstr>Factors that affect staffing</vt:lpstr>
      <vt:lpstr>4: Time Management</vt:lpstr>
      <vt:lpstr>Important of time management</vt:lpstr>
      <vt:lpstr>5: Coordinating</vt:lpstr>
      <vt:lpstr>Roles of Nurse Coordinator</vt:lpstr>
      <vt:lpstr>6: Reporting and Recording</vt:lpstr>
      <vt:lpstr>Purposes of Record</vt:lpstr>
      <vt:lpstr>Importance of Records in Hospital. </vt:lpstr>
      <vt:lpstr>B: For the nurses:</vt:lpstr>
      <vt:lpstr>Principles of Record Writing</vt:lpstr>
      <vt:lpstr>Nursing Report</vt:lpstr>
      <vt:lpstr>Types of Reports</vt:lpstr>
      <vt:lpstr>7: Budget</vt:lpstr>
      <vt:lpstr>Types of budget</vt:lpstr>
      <vt:lpstr>8.Evaluating</vt:lpstr>
      <vt:lpstr>Home work </vt:lpstr>
      <vt:lpstr>REFERENCES</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HAZEEM</cp:lastModifiedBy>
  <cp:revision>23</cp:revision>
  <dcterms:created xsi:type="dcterms:W3CDTF">2023-08-25T10:39:31Z</dcterms:created>
  <dcterms:modified xsi:type="dcterms:W3CDTF">2024-02-13T00:55:54Z</dcterms:modified>
</cp:coreProperties>
</file>